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3" r:id="rId15"/>
    <p:sldId id="274" r:id="rId16"/>
    <p:sldId id="270" r:id="rId17"/>
    <p:sldId id="272" r:id="rId1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42609" autoAdjust="0"/>
  </p:normalViewPr>
  <p:slideViewPr>
    <p:cSldViewPr snapToGrid="0" showGuides="1">
      <p:cViewPr varScale="1">
        <p:scale>
          <a:sx n="76" d="100"/>
          <a:sy n="76" d="100"/>
        </p:scale>
        <p:origin x="636" y="84"/>
      </p:cViewPr>
      <p:guideLst>
        <p:guide orient="horz" pos="2160"/>
        <p:guide pos="3840"/>
      </p:guideLst>
    </p:cSldViewPr>
  </p:slideViewPr>
  <p:outlineViewPr>
    <p:cViewPr>
      <p:scale>
        <a:sx n="33" d="100"/>
        <a:sy n="33" d="100"/>
      </p:scale>
      <p:origin x="0" y="-216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59" d="100"/>
          <a:sy n="59" d="100"/>
        </p:scale>
        <p:origin x="3021"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4922747B-F721-470F-918C-B1B1BD1775D7}" type="datetimeFigureOut">
              <a:rPr lang="en-US" smtClean="0"/>
              <a:t>8/2/2020</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4EEBAAC0-DC9A-43D6-BC5A-273CC7D377D5}" type="slidenum">
              <a:rPr lang="en-US" smtClean="0"/>
              <a:t>‹#›</a:t>
            </a:fld>
            <a:endParaRPr lang="en-US"/>
          </a:p>
        </p:txBody>
      </p:sp>
    </p:spTree>
    <p:extLst>
      <p:ext uri="{BB962C8B-B14F-4D97-AF65-F5344CB8AC3E}">
        <p14:creationId xmlns:p14="http://schemas.microsoft.com/office/powerpoint/2010/main" val="209140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8A0BE8A-4F98-5B4C-9999-382A169CB008}" type="datetimeFigureOut">
              <a:rPr lang="en-US" smtClean="0"/>
              <a:t>8/2/2020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EE24071-FF16-F04C-B2D4-A55BC58F05E9}" type="slidenum">
              <a:rPr lang="en-US" smtClean="0"/>
              <a:t>‹#›</a:t>
            </a:fld>
            <a:endParaRPr lang="en-US"/>
          </a:p>
        </p:txBody>
      </p:sp>
    </p:spTree>
    <p:extLst>
      <p:ext uri="{BB962C8B-B14F-4D97-AF65-F5344CB8AC3E}">
        <p14:creationId xmlns:p14="http://schemas.microsoft.com/office/powerpoint/2010/main" val="257294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t>My name is Katie Arnold.</a:t>
            </a:r>
            <a:r>
              <a:rPr lang="en-US" baseline="0" dirty="0"/>
              <a:t> I am a statistician with the SWOG Statistics and Data Management Center, based at the Fred Hutchinson Cancer Research Center. This presentation, </a:t>
            </a:r>
            <a:r>
              <a:rPr lang="en-US" dirty="0"/>
              <a:t>Successful Implementation of a Novel Trial Design in a Palliative Care Population, will discuss the challenges and lessons learned from </a:t>
            </a:r>
            <a:r>
              <a:rPr lang="en-US" baseline="0" dirty="0"/>
              <a:t>SWOG’s first clinical trial in a palliative care population</a:t>
            </a:r>
            <a:r>
              <a:rPr lang="en-US" dirty="0"/>
              <a:t>.</a:t>
            </a:r>
          </a:p>
        </p:txBody>
      </p:sp>
      <p:sp>
        <p:nvSpPr>
          <p:cNvPr id="4" name="Slide Number Placeholder 3"/>
          <p:cNvSpPr>
            <a:spLocks noGrp="1"/>
          </p:cNvSpPr>
          <p:nvPr>
            <p:ph type="sldNum" sz="quarter" idx="10"/>
          </p:nvPr>
        </p:nvSpPr>
        <p:spPr/>
        <p:txBody>
          <a:bodyPr/>
          <a:lstStyle/>
          <a:p>
            <a:fld id="{5EE24071-FF16-F04C-B2D4-A55BC58F05E9}" type="slidenum">
              <a:rPr lang="en-US" smtClean="0"/>
              <a:t>1</a:t>
            </a:fld>
            <a:endParaRPr lang="en-US"/>
          </a:p>
        </p:txBody>
      </p:sp>
    </p:spTree>
    <p:extLst>
      <p:ext uri="{BB962C8B-B14F-4D97-AF65-F5344CB8AC3E}">
        <p14:creationId xmlns:p14="http://schemas.microsoft.com/office/powerpoint/2010/main" val="4192250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a:t>
            </a:r>
            <a:r>
              <a:rPr lang="en-US" baseline="0" dirty="0"/>
              <a:t> find</a:t>
            </a:r>
            <a:r>
              <a:rPr lang="en-US" dirty="0"/>
              <a:t> ways to mitigate the randomization challenges.</a:t>
            </a:r>
            <a:endParaRPr lang="en-US" baseline="0" dirty="0"/>
          </a:p>
          <a:p>
            <a:endParaRPr lang="en-US" baseline="0" dirty="0"/>
          </a:p>
          <a:p>
            <a:pPr marL="228600" indent="-228600">
              <a:buAutoNum type="arabicParenBoth"/>
            </a:pPr>
            <a:r>
              <a:rPr lang="en-US" baseline="0" dirty="0"/>
              <a:t>Investigators who successfully randomized patients mentored other investigators, eventually writing a paper about their experience. (the reference is included at the end of this slideshow)</a:t>
            </a:r>
          </a:p>
          <a:p>
            <a:pPr marL="228600" indent="-228600">
              <a:buAutoNum type="arabicParenBoth"/>
            </a:pPr>
            <a:r>
              <a:rPr lang="en-US" baseline="0" dirty="0"/>
              <a:t>The investigators learned that a time-intensive investment in the patient relationship was key to randomizing.</a:t>
            </a:r>
          </a:p>
          <a:p>
            <a:pPr marL="228600" indent="-228600">
              <a:buAutoNum type="arabicParenBoth"/>
            </a:pPr>
            <a:r>
              <a:rPr lang="en-US" baseline="0" dirty="0"/>
              <a:t>We allowed some flexibility to the tight study timelines to allow for patient flow at the hospitals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dirty="0">
                <a:latin typeface="Arial" panose="020B0604020202020204" pitchFamily="34" charset="0"/>
                <a:cs typeface="Arial" panose="020B0604020202020204" pitchFamily="34" charset="0"/>
              </a:rPr>
              <a:t>We had to be persistent and patient – all Latin American sites eventually</a:t>
            </a:r>
            <a:r>
              <a:rPr lang="en-US" sz="1200" baseline="0" dirty="0">
                <a:latin typeface="Arial" panose="020B0604020202020204" pitchFamily="34" charset="0"/>
                <a:cs typeface="Arial" panose="020B0604020202020204" pitchFamily="34" charset="0"/>
              </a:rPr>
              <a:t> joined the study and randomized patients</a:t>
            </a:r>
            <a:endParaRPr lang="en-US" baseline="0" dirty="0"/>
          </a:p>
        </p:txBody>
      </p:sp>
      <p:sp>
        <p:nvSpPr>
          <p:cNvPr id="4" name="Slide Number Placeholder 3"/>
          <p:cNvSpPr>
            <a:spLocks noGrp="1"/>
          </p:cNvSpPr>
          <p:nvPr>
            <p:ph type="sldNum" sz="quarter" idx="5"/>
          </p:nvPr>
        </p:nvSpPr>
        <p:spPr/>
        <p:txBody>
          <a:bodyPr/>
          <a:lstStyle/>
          <a:p>
            <a:fld id="{5EE24071-FF16-F04C-B2D4-A55BC58F05E9}" type="slidenum">
              <a:rPr lang="en-US" smtClean="0"/>
              <a:t>10</a:t>
            </a:fld>
            <a:endParaRPr lang="en-US"/>
          </a:p>
        </p:txBody>
      </p:sp>
    </p:spTree>
    <p:extLst>
      <p:ext uri="{BB962C8B-B14F-4D97-AF65-F5344CB8AC3E}">
        <p14:creationId xmlns:p14="http://schemas.microsoft.com/office/powerpoint/2010/main" val="1190715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on S1316</a:t>
            </a:r>
            <a:r>
              <a:rPr lang="en-US" baseline="0" dirty="0"/>
              <a:t> presented unique challenges due to the palliative care setting, and data collection had to be consistent across all arms.</a:t>
            </a:r>
          </a:p>
          <a:p>
            <a:endParaRPr lang="en-US" baseline="0" dirty="0"/>
          </a:p>
          <a:p>
            <a:pPr marL="228600" indent="-228600">
              <a:buAutoNum type="arabicParenBoth"/>
            </a:pPr>
            <a:r>
              <a:rPr lang="en-US" baseline="0" dirty="0"/>
              <a:t>Patients did not have regularly scheduled clinic or study visits at the sites, so data collection could not happen there</a:t>
            </a:r>
          </a:p>
          <a:p>
            <a:pPr marL="228600" indent="-228600">
              <a:buAutoNum type="arabicParenBoth"/>
            </a:pPr>
            <a:r>
              <a:rPr lang="en-US" baseline="0" dirty="0"/>
              <a:t>We didn’t want to burden patients with excessive data collection</a:t>
            </a:r>
          </a:p>
          <a:p>
            <a:pPr marL="228600" indent="-228600">
              <a:buAutoNum type="arabicParenBoth"/>
            </a:pPr>
            <a:r>
              <a:rPr lang="en-US" baseline="0" dirty="0"/>
              <a:t>Hospitalizations, critical for evaluating the primary endpoint, may not happen at the registering site</a:t>
            </a:r>
            <a:endParaRPr lang="en-US" dirty="0"/>
          </a:p>
        </p:txBody>
      </p:sp>
      <p:sp>
        <p:nvSpPr>
          <p:cNvPr id="4" name="Slide Number Placeholder 3"/>
          <p:cNvSpPr>
            <a:spLocks noGrp="1"/>
          </p:cNvSpPr>
          <p:nvPr>
            <p:ph type="sldNum" sz="quarter" idx="10"/>
          </p:nvPr>
        </p:nvSpPr>
        <p:spPr/>
        <p:txBody>
          <a:bodyPr/>
          <a:lstStyle/>
          <a:p>
            <a:fld id="{5EE24071-FF16-F04C-B2D4-A55BC58F05E9}" type="slidenum">
              <a:rPr lang="en-US" smtClean="0"/>
              <a:t>11</a:t>
            </a:fld>
            <a:endParaRPr lang="en-US"/>
          </a:p>
        </p:txBody>
      </p:sp>
    </p:spTree>
    <p:extLst>
      <p:ext uri="{BB962C8B-B14F-4D97-AF65-F5344CB8AC3E}">
        <p14:creationId xmlns:p14="http://schemas.microsoft.com/office/powerpoint/2010/main" val="120071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overcome these potential</a:t>
            </a:r>
            <a:r>
              <a:rPr lang="en-US" baseline="0" dirty="0"/>
              <a:t> issues, we designed the study to allow flexibility for benefit of the patient.</a:t>
            </a:r>
          </a:p>
          <a:p>
            <a:endParaRPr lang="en-US" baseline="0" dirty="0"/>
          </a:p>
          <a:p>
            <a:pPr marL="228600" indent="-228600">
              <a:buAutoNum type="arabicParenBoth"/>
            </a:pPr>
            <a:r>
              <a:rPr lang="en-US" baseline="0" dirty="0"/>
              <a:t>All follow-up data collection was conducted over the phone.</a:t>
            </a:r>
          </a:p>
          <a:p>
            <a:pPr marL="228600" indent="-228600">
              <a:buAutoNum type="arabicParenBoth"/>
            </a:pPr>
            <a:r>
              <a:rPr lang="en-US" baseline="0" dirty="0"/>
              <a:t>Patients didn’t even have to talk to site staff during these phone calls; they could designate someone else to respond on their behalf</a:t>
            </a:r>
          </a:p>
          <a:p>
            <a:pPr marL="228600" indent="-228600">
              <a:buAutoNum type="arabicParenBoth"/>
            </a:pPr>
            <a:r>
              <a:rPr lang="en-US" baseline="0" dirty="0"/>
              <a:t>Finally, an ROI obtained at registration allowed site staff to obtain outside hospitalization dates.</a:t>
            </a:r>
          </a:p>
        </p:txBody>
      </p:sp>
      <p:sp>
        <p:nvSpPr>
          <p:cNvPr id="4" name="Slide Number Placeholder 3"/>
          <p:cNvSpPr>
            <a:spLocks noGrp="1"/>
          </p:cNvSpPr>
          <p:nvPr>
            <p:ph type="sldNum" sz="quarter" idx="10"/>
          </p:nvPr>
        </p:nvSpPr>
        <p:spPr/>
        <p:txBody>
          <a:bodyPr/>
          <a:lstStyle/>
          <a:p>
            <a:fld id="{5EE24071-FF16-F04C-B2D4-A55BC58F05E9}" type="slidenum">
              <a:rPr lang="en-US" smtClean="0"/>
              <a:t>12</a:t>
            </a:fld>
            <a:endParaRPr lang="en-US"/>
          </a:p>
        </p:txBody>
      </p:sp>
    </p:spTree>
    <p:extLst>
      <p:ext uri="{BB962C8B-B14F-4D97-AF65-F5344CB8AC3E}">
        <p14:creationId xmlns:p14="http://schemas.microsoft.com/office/powerpoint/2010/main" val="120071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a:t>
            </a:r>
            <a:r>
              <a:rPr lang="en-US" dirty="0"/>
              <a:t>what did we learn from all this?</a:t>
            </a:r>
            <a:endParaRPr lang="en-US" baseline="0" dirty="0"/>
          </a:p>
          <a:p>
            <a:endParaRPr lang="en-US" baseline="0" dirty="0"/>
          </a:p>
          <a:p>
            <a:r>
              <a:rPr lang="en-US" baseline="0" dirty="0"/>
              <a:t>First, be flexible and willing to respond appropriately to setbacks.</a:t>
            </a:r>
          </a:p>
          <a:p>
            <a:endParaRPr lang="en-US" baseline="0" dirty="0"/>
          </a:p>
          <a:p>
            <a:r>
              <a:rPr lang="en-US" baseline="0" dirty="0"/>
              <a:t>Find study champions who are willing to mentor others.</a:t>
            </a:r>
          </a:p>
          <a:p>
            <a:endParaRPr lang="en-US" baseline="0" dirty="0"/>
          </a:p>
          <a:p>
            <a:r>
              <a:rPr lang="en-US" baseline="0" dirty="0"/>
              <a:t>Engage appropriate stakeholders.</a:t>
            </a:r>
          </a:p>
          <a:p>
            <a:endParaRPr lang="en-US" baseline="0" dirty="0"/>
          </a:p>
          <a:p>
            <a:r>
              <a:rPr lang="en-US" baseline="0" dirty="0"/>
              <a:t>Good communication is key, between site investigators and their site teams, and between the study team and the site investigators.</a:t>
            </a:r>
          </a:p>
        </p:txBody>
      </p:sp>
      <p:sp>
        <p:nvSpPr>
          <p:cNvPr id="4" name="Slide Number Placeholder 3"/>
          <p:cNvSpPr>
            <a:spLocks noGrp="1"/>
          </p:cNvSpPr>
          <p:nvPr>
            <p:ph type="sldNum" sz="quarter" idx="10"/>
          </p:nvPr>
        </p:nvSpPr>
        <p:spPr/>
        <p:txBody>
          <a:bodyPr/>
          <a:lstStyle/>
          <a:p>
            <a:fld id="{5EE24071-FF16-F04C-B2D4-A55BC58F05E9}" type="slidenum">
              <a:rPr lang="en-US" smtClean="0"/>
              <a:t>13</a:t>
            </a:fld>
            <a:endParaRPr lang="en-US"/>
          </a:p>
        </p:txBody>
      </p:sp>
    </p:spTree>
    <p:extLst>
      <p:ext uri="{BB962C8B-B14F-4D97-AF65-F5344CB8AC3E}">
        <p14:creationId xmlns:p14="http://schemas.microsoft.com/office/powerpoint/2010/main" val="1200710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Periodic</a:t>
            </a:r>
            <a:r>
              <a:rPr lang="en-US" baseline="0" dirty="0"/>
              <a:t> training is helpful to keep everyone engaged.</a:t>
            </a:r>
          </a:p>
          <a:p>
            <a:endParaRPr lang="en-US" baseline="0" dirty="0"/>
          </a:p>
          <a:p>
            <a:r>
              <a:rPr lang="en-US" baseline="0" dirty="0"/>
              <a:t>Practice really does improve communication skills.</a:t>
            </a:r>
          </a:p>
          <a:p>
            <a:endParaRPr lang="en-US" baseline="0" dirty="0"/>
          </a:p>
          <a:p>
            <a:r>
              <a:rPr lang="en-US" baseline="0" dirty="0"/>
              <a:t>Finally, in this palliative care setting, meeting the patients where they are, and considering their needs from the beginning, was critical.</a:t>
            </a:r>
            <a:endParaRPr lang="en-US" dirty="0"/>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summarize the lessons we learned over the course of this study: be flexible,</a:t>
            </a:r>
            <a:r>
              <a:rPr lang="en-US" baseline="0" dirty="0"/>
              <a:t> engage in good communication, and take the time to build relationships. These three principles enabled SWOG’s first study in a palliative care setting to successfully accrue.</a:t>
            </a:r>
          </a:p>
          <a:p>
            <a:endParaRPr lang="en-US" dirty="0"/>
          </a:p>
        </p:txBody>
      </p:sp>
      <p:sp>
        <p:nvSpPr>
          <p:cNvPr id="4" name="Slide Number Placeholder 3"/>
          <p:cNvSpPr>
            <a:spLocks noGrp="1"/>
          </p:cNvSpPr>
          <p:nvPr>
            <p:ph type="sldNum" sz="quarter" idx="10"/>
          </p:nvPr>
        </p:nvSpPr>
        <p:spPr/>
        <p:txBody>
          <a:bodyPr/>
          <a:lstStyle/>
          <a:p>
            <a:fld id="{5EE24071-FF16-F04C-B2D4-A55BC58F05E9}" type="slidenum">
              <a:rPr lang="en-US" smtClean="0"/>
              <a:t>14</a:t>
            </a:fld>
            <a:endParaRPr lang="en-US"/>
          </a:p>
        </p:txBody>
      </p:sp>
    </p:spTree>
    <p:extLst>
      <p:ext uri="{BB962C8B-B14F-4D97-AF65-F5344CB8AC3E}">
        <p14:creationId xmlns:p14="http://schemas.microsoft.com/office/powerpoint/2010/main" val="1200710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direct any</a:t>
            </a:r>
            <a:r>
              <a:rPr lang="en-US" baseline="0" dirty="0"/>
              <a:t> questions to me.</a:t>
            </a:r>
            <a:endParaRPr lang="en-US" dirty="0"/>
          </a:p>
        </p:txBody>
      </p:sp>
      <p:sp>
        <p:nvSpPr>
          <p:cNvPr id="4" name="Slide Number Placeholder 3"/>
          <p:cNvSpPr>
            <a:spLocks noGrp="1"/>
          </p:cNvSpPr>
          <p:nvPr>
            <p:ph type="sldNum" sz="quarter" idx="10"/>
          </p:nvPr>
        </p:nvSpPr>
        <p:spPr/>
        <p:txBody>
          <a:bodyPr/>
          <a:lstStyle/>
          <a:p>
            <a:fld id="{5EE24071-FF16-F04C-B2D4-A55BC58F05E9}" type="slidenum">
              <a:rPr lang="en-US" smtClean="0"/>
              <a:t>15</a:t>
            </a:fld>
            <a:endParaRPr lang="en-US"/>
          </a:p>
        </p:txBody>
      </p:sp>
    </p:spTree>
    <p:extLst>
      <p:ext uri="{BB962C8B-B14F-4D97-AF65-F5344CB8AC3E}">
        <p14:creationId xmlns:p14="http://schemas.microsoft.com/office/powerpoint/2010/main" val="1200710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would like to acknowledge the study team, listed here. Drs. </a:t>
            </a:r>
            <a:r>
              <a:rPr lang="en-US" baseline="0" dirty="0" err="1"/>
              <a:t>Krouse</a:t>
            </a:r>
            <a:r>
              <a:rPr lang="en-US" baseline="0" dirty="0"/>
              <a:t> and </a:t>
            </a:r>
            <a:r>
              <a:rPr lang="en-US" baseline="0" dirty="0" err="1"/>
              <a:t>Deneve</a:t>
            </a:r>
            <a:r>
              <a:rPr lang="en-US" baseline="0" dirty="0"/>
              <a:t> are the Study Chairs.</a:t>
            </a:r>
          </a:p>
          <a:p>
            <a:endParaRPr lang="en-US" baseline="0" dirty="0"/>
          </a:p>
          <a:p>
            <a:r>
              <a:rPr lang="en-US" baseline="0" dirty="0"/>
              <a:t>S1316 received funding from AHRQ and the NCI.</a:t>
            </a:r>
            <a:endParaRPr lang="en-US" dirty="0"/>
          </a:p>
        </p:txBody>
      </p:sp>
      <p:sp>
        <p:nvSpPr>
          <p:cNvPr id="4" name="Slide Number Placeholder 3"/>
          <p:cNvSpPr>
            <a:spLocks noGrp="1"/>
          </p:cNvSpPr>
          <p:nvPr>
            <p:ph type="sldNum" sz="quarter" idx="10"/>
          </p:nvPr>
        </p:nvSpPr>
        <p:spPr/>
        <p:txBody>
          <a:bodyPr/>
          <a:lstStyle/>
          <a:p>
            <a:fld id="{5EE24071-FF16-F04C-B2D4-A55BC58F05E9}" type="slidenum">
              <a:rPr lang="en-US" smtClean="0"/>
              <a:t>16</a:t>
            </a:fld>
            <a:endParaRPr lang="en-US"/>
          </a:p>
        </p:txBody>
      </p:sp>
    </p:spTree>
    <p:extLst>
      <p:ext uri="{BB962C8B-B14F-4D97-AF65-F5344CB8AC3E}">
        <p14:creationId xmlns:p14="http://schemas.microsoft.com/office/powerpoint/2010/main" val="1200710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references are listed here, including the clinicaltrials.gov listing for S1316 and two relevant publications.</a:t>
            </a:r>
          </a:p>
        </p:txBody>
      </p:sp>
      <p:sp>
        <p:nvSpPr>
          <p:cNvPr id="4" name="Slide Number Placeholder 3"/>
          <p:cNvSpPr>
            <a:spLocks noGrp="1"/>
          </p:cNvSpPr>
          <p:nvPr>
            <p:ph type="sldNum" sz="quarter" idx="10"/>
          </p:nvPr>
        </p:nvSpPr>
        <p:spPr/>
        <p:txBody>
          <a:bodyPr/>
          <a:lstStyle/>
          <a:p>
            <a:fld id="{5EE24071-FF16-F04C-B2D4-A55BC58F05E9}" type="slidenum">
              <a:rPr lang="en-US" smtClean="0"/>
              <a:t>17</a:t>
            </a:fld>
            <a:endParaRPr lang="en-US"/>
          </a:p>
        </p:txBody>
      </p:sp>
    </p:spTree>
    <p:extLst>
      <p:ext uri="{BB962C8B-B14F-4D97-AF65-F5344CB8AC3E}">
        <p14:creationId xmlns:p14="http://schemas.microsoft.com/office/powerpoint/2010/main" val="1200710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no disclosures.</a:t>
            </a:r>
          </a:p>
        </p:txBody>
      </p:sp>
      <p:sp>
        <p:nvSpPr>
          <p:cNvPr id="4" name="Slide Number Placeholder 3"/>
          <p:cNvSpPr>
            <a:spLocks noGrp="1"/>
          </p:cNvSpPr>
          <p:nvPr>
            <p:ph type="sldNum" sz="quarter" idx="10"/>
          </p:nvPr>
        </p:nvSpPr>
        <p:spPr/>
        <p:txBody>
          <a:bodyPr/>
          <a:lstStyle/>
          <a:p>
            <a:fld id="{5EE24071-FF16-F04C-B2D4-A55BC58F05E9}" type="slidenum">
              <a:rPr lang="en-US" smtClean="0"/>
              <a:t>2</a:t>
            </a:fld>
            <a:endParaRPr lang="en-US"/>
          </a:p>
        </p:txBody>
      </p:sp>
    </p:spTree>
    <p:extLst>
      <p:ext uri="{BB962C8B-B14F-4D97-AF65-F5344CB8AC3E}">
        <p14:creationId xmlns:p14="http://schemas.microsoft.com/office/powerpoint/2010/main" val="66253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Malignant bowel obstructions, or MBOs, affect up</a:t>
            </a:r>
            <a:r>
              <a:rPr lang="en-US" baseline="0" dirty="0"/>
              <a:t> to 15% of advanced cancer patients and are most common in ovarian and colorectal cancers. </a:t>
            </a:r>
            <a:r>
              <a:rPr lang="en-US" dirty="0"/>
              <a:t> </a:t>
            </a:r>
          </a:p>
          <a:p>
            <a:endParaRPr lang="en-US" dirty="0"/>
          </a:p>
          <a:p>
            <a:r>
              <a:rPr lang="en-US" dirty="0"/>
              <a:t>MBOs are painful and very distressing,</a:t>
            </a:r>
            <a:r>
              <a:rPr lang="en-US" baseline="0" dirty="0"/>
              <a:t> leaving patients unable to eat and often involving long hospital stays. An MBO may be a signal that the end of life is near, with a median survival of 3 months after diagnosis.</a:t>
            </a:r>
          </a:p>
          <a:p>
            <a:endParaRPr lang="en-US" baseline="0" dirty="0"/>
          </a:p>
          <a:p>
            <a:r>
              <a:rPr lang="en-US" baseline="0" dirty="0"/>
              <a:t>MBO treatment falls into two modalities: surgery to alleviate the blockage or medicine-based palliative care.</a:t>
            </a:r>
          </a:p>
          <a:p>
            <a:endParaRPr lang="en-US" dirty="0"/>
          </a:p>
        </p:txBody>
      </p:sp>
      <p:sp>
        <p:nvSpPr>
          <p:cNvPr id="4" name="Slide Number Placeholder 3"/>
          <p:cNvSpPr>
            <a:spLocks noGrp="1"/>
          </p:cNvSpPr>
          <p:nvPr>
            <p:ph type="sldNum" sz="quarter" idx="10"/>
          </p:nvPr>
        </p:nvSpPr>
        <p:spPr/>
        <p:txBody>
          <a:bodyPr/>
          <a:lstStyle/>
          <a:p>
            <a:fld id="{5EE24071-FF16-F04C-B2D4-A55BC58F05E9}" type="slidenum">
              <a:rPr lang="en-US" smtClean="0"/>
              <a:t>3</a:t>
            </a:fld>
            <a:endParaRPr lang="en-US"/>
          </a:p>
        </p:txBody>
      </p:sp>
    </p:spTree>
    <p:extLst>
      <p:ext uri="{BB962C8B-B14F-4D97-AF65-F5344CB8AC3E}">
        <p14:creationId xmlns:p14="http://schemas.microsoft.com/office/powerpoint/2010/main" val="263797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emergency situations, surgery may be clearly indicated or the patient</a:t>
            </a:r>
            <a:r>
              <a:rPr lang="en-US" baseline="0" dirty="0"/>
              <a:t> may enter hospice care.</a:t>
            </a:r>
          </a:p>
          <a:p>
            <a:endParaRPr lang="en-US" baseline="0" dirty="0"/>
          </a:p>
          <a:p>
            <a:r>
              <a:rPr lang="en-US" dirty="0"/>
              <a:t>In non-emergency settings, the optimal treatment for patients with an MBO is often unclear. The patient’s care team must use experience, intuition and patient preferences to determine if surgical or medical management is better. </a:t>
            </a:r>
          </a:p>
          <a:p>
            <a:endParaRPr lang="en-US" dirty="0"/>
          </a:p>
          <a:p>
            <a:r>
              <a:rPr lang="en-US" baseline="0" dirty="0"/>
              <a:t>Also, the patient’s quality of life and their goals for care must be considered.</a:t>
            </a:r>
          </a:p>
          <a:p>
            <a:endParaRPr lang="en-US" dirty="0"/>
          </a:p>
          <a:p>
            <a:r>
              <a:rPr lang="en-US" dirty="0"/>
              <a:t>So then, how can we evaluate which treatment strategy is best for MBO,</a:t>
            </a:r>
            <a:r>
              <a:rPr lang="en-US" baseline="0" dirty="0"/>
              <a:t> surgery or non-surgical palliative care, </a:t>
            </a:r>
            <a:r>
              <a:rPr lang="en-US" dirty="0"/>
              <a:t>in a way that is meaningful to patients?</a:t>
            </a:r>
          </a:p>
        </p:txBody>
      </p:sp>
      <p:sp>
        <p:nvSpPr>
          <p:cNvPr id="4" name="Slide Number Placeholder 3"/>
          <p:cNvSpPr>
            <a:spLocks noGrp="1"/>
          </p:cNvSpPr>
          <p:nvPr>
            <p:ph type="sldNum" sz="quarter" idx="10"/>
          </p:nvPr>
        </p:nvSpPr>
        <p:spPr/>
        <p:txBody>
          <a:bodyPr/>
          <a:lstStyle/>
          <a:p>
            <a:fld id="{5EE24071-FF16-F04C-B2D4-A55BC58F05E9}" type="slidenum">
              <a:rPr lang="en-US" smtClean="0"/>
              <a:t>4</a:t>
            </a:fld>
            <a:endParaRPr lang="en-US"/>
          </a:p>
        </p:txBody>
      </p:sp>
    </p:spTree>
    <p:extLst>
      <p:ext uri="{BB962C8B-B14F-4D97-AF65-F5344CB8AC3E}">
        <p14:creationId xmlns:p14="http://schemas.microsoft.com/office/powerpoint/2010/main" val="282241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Conducting clinical trials in a palliative care population presents challenges that differ significantly from trials where curative interventions are evaluated.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advanced cancer patients who present with </a:t>
            </a:r>
            <a:r>
              <a:rPr lang="en-US" baseline="0" dirty="0"/>
              <a:t>MBOs</a:t>
            </a:r>
            <a:r>
              <a:rPr lang="en-US" dirty="0"/>
              <a:t>, there is very limited evidence for guiding decisions between medical or surgical management for many patients.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randomized clinical trial provides the only guarantee of a valid comparison, but introducing a clinical trial into the palliative care setting presents many obstacles.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SWOG S1316, we seek to learn which mode of treatment provides better outcomes for patients as measured through a quality of life endpoint: number</a:t>
            </a:r>
            <a:r>
              <a:rPr lang="en-US" baseline="0" dirty="0"/>
              <a:t> of days alive and out of the hospital</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a hybrid-design clinical trial involving both a small randomized trial and a parallel patient choice component;</a:t>
            </a:r>
            <a:r>
              <a:rPr lang="en-US" baseline="0" dirty="0"/>
              <a:t> both groups are included in the primary analysis.</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study also includes quality of life and dietary assessments tailored to the palliative care setting.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Quality of Life is a well-established concept in clinical trials but in palliative care, it takes on the primary role.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study, the primary endpoint is defined to directly address the patient’s interest—staying out of the hospital.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QOL aspects such as ability to eat are also of value.  </a:t>
            </a:r>
          </a:p>
        </p:txBody>
      </p:sp>
      <p:sp>
        <p:nvSpPr>
          <p:cNvPr id="4" name="Slide Number Placeholder 3"/>
          <p:cNvSpPr>
            <a:spLocks noGrp="1"/>
          </p:cNvSpPr>
          <p:nvPr>
            <p:ph type="sldNum" sz="quarter" idx="10"/>
          </p:nvPr>
        </p:nvSpPr>
        <p:spPr/>
        <p:txBody>
          <a:bodyPr/>
          <a:lstStyle/>
          <a:p>
            <a:fld id="{5EE24071-FF16-F04C-B2D4-A55BC58F05E9}" type="slidenum">
              <a:rPr lang="en-US" smtClean="0"/>
              <a:t>5</a:t>
            </a:fld>
            <a:endParaRPr lang="en-US"/>
          </a:p>
        </p:txBody>
      </p:sp>
    </p:spTree>
    <p:extLst>
      <p:ext uri="{BB962C8B-B14F-4D97-AF65-F5344CB8AC3E}">
        <p14:creationId xmlns:p14="http://schemas.microsoft.com/office/powerpoint/2010/main" val="4032358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study schema</a:t>
            </a:r>
            <a:r>
              <a:rPr lang="en-US" baseline="0" dirty="0"/>
              <a:t>. </a:t>
            </a:r>
          </a:p>
          <a:p>
            <a:endParaRPr lang="en-US" baseline="0" dirty="0"/>
          </a:p>
          <a:p>
            <a:pPr rtl="0"/>
            <a:r>
              <a:rPr lang="en-US" sz="1200" b="0" i="0" u="none" strike="noStrike" kern="1200" baseline="0" dirty="0">
                <a:solidFill>
                  <a:schemeClr val="tx1"/>
                </a:solidFill>
                <a:latin typeface="+mn-lt"/>
                <a:ea typeface="+mn-ea"/>
                <a:cs typeface="+mn-cs"/>
              </a:rPr>
              <a:t>Comparing medical and surgical treatment options requires a randomized trial design to assure unbiased results. However, as SWOG’s first venture into this patient population, we were uncertain of the feasibility of recruitment for a full-scale randomized trial.  We also felt that the likely very subjective nature of a patient and/or provider choice in this setting would make an observational study on its own unreliable.  To initiate a multi-center trial in a population historically outside of SWOG’s usual reach, we proposed a hybrid design incorporating a pilot randomized trial and a parallel, patient choice component with analytic methods motivated by prior studies combining randomized trials and observational studies.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will describe the implications and challenges of this design for accrual and data collection as well as our approaches to addressing them.</a:t>
            </a:r>
          </a:p>
          <a:p>
            <a:endParaRPr lang="en-US" dirty="0"/>
          </a:p>
        </p:txBody>
      </p:sp>
      <p:sp>
        <p:nvSpPr>
          <p:cNvPr id="4" name="Slide Number Placeholder 3"/>
          <p:cNvSpPr>
            <a:spLocks noGrp="1"/>
          </p:cNvSpPr>
          <p:nvPr>
            <p:ph type="sldNum" sz="quarter" idx="10"/>
          </p:nvPr>
        </p:nvSpPr>
        <p:spPr/>
        <p:txBody>
          <a:bodyPr/>
          <a:lstStyle/>
          <a:p>
            <a:fld id="{5EE24071-FF16-F04C-B2D4-A55BC58F05E9}" type="slidenum">
              <a:rPr lang="en-US" smtClean="0"/>
              <a:t>6</a:t>
            </a:fld>
            <a:endParaRPr lang="en-US"/>
          </a:p>
        </p:txBody>
      </p:sp>
    </p:spTree>
    <p:extLst>
      <p:ext uri="{BB962C8B-B14F-4D97-AF65-F5344CB8AC3E}">
        <p14:creationId xmlns:p14="http://schemas.microsoft.com/office/powerpoint/2010/main" val="183704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study faced multiple accrual challenges.</a:t>
            </a:r>
          </a:p>
          <a:p>
            <a:pPr marL="228600" indent="-228600">
              <a:buAutoNum type="arabicPeriod"/>
            </a:pPr>
            <a:endParaRPr lang="en-US" dirty="0"/>
          </a:p>
          <a:p>
            <a:pPr marL="228600" indent="-228600">
              <a:buAutoNum type="arabicPeriod"/>
            </a:pPr>
            <a:r>
              <a:rPr lang="en-US" dirty="0"/>
              <a:t>The</a:t>
            </a:r>
            <a:r>
              <a:rPr lang="en-US" baseline="0" dirty="0"/>
              <a:t> number of accruing sites was very limited initially, so these delays were concerning</a:t>
            </a:r>
            <a:endParaRPr lang="en-US" dirty="0"/>
          </a:p>
          <a:p>
            <a:pPr marL="228600" indent="-228600">
              <a:buAutoNum type="arabicPeriod"/>
            </a:pPr>
            <a:r>
              <a:rPr lang="en-US" baseline="0" dirty="0"/>
              <a:t>Patients presented with non-eligible cancers.</a:t>
            </a:r>
            <a:endParaRPr lang="en-US" dirty="0"/>
          </a:p>
          <a:p>
            <a:r>
              <a:rPr lang="en-US" dirty="0"/>
              <a:t>3.  Initially somatostatin analogues were a required treatment for the non-surgical arms, but there was a shortage early in the trial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baseline="0" dirty="0"/>
              <a:t>Due to when patients present with MBOs, that is, at the Emergency Department and/or after hours, the staff who were aware of the study were not always present, resulting in delays for evaluating patient eligibility. Additionally, </a:t>
            </a:r>
            <a:r>
              <a:rPr lang="en-US" dirty="0"/>
              <a:t>staff authorized to register</a:t>
            </a:r>
            <a:r>
              <a:rPr lang="en-US" baseline="0" dirty="0"/>
              <a:t> patients generally were not present after hours, and study timelines were very short.</a:t>
            </a:r>
          </a:p>
          <a:p>
            <a:r>
              <a:rPr lang="en-US" baseline="0" dirty="0"/>
              <a:t>5.  Clinicians were not on board with the premise of the study, especially with respect to palliative surgery</a:t>
            </a:r>
          </a:p>
          <a:p>
            <a:r>
              <a:rPr lang="en-US" baseline="0" dirty="0"/>
              <a:t>6.  Finally, clinicians had their own beliefs regarding end-of-life cancer care</a:t>
            </a:r>
          </a:p>
        </p:txBody>
      </p:sp>
      <p:sp>
        <p:nvSpPr>
          <p:cNvPr id="4" name="Slide Number Placeholder 3"/>
          <p:cNvSpPr>
            <a:spLocks noGrp="1"/>
          </p:cNvSpPr>
          <p:nvPr>
            <p:ph type="sldNum" sz="quarter" idx="10"/>
          </p:nvPr>
        </p:nvSpPr>
        <p:spPr/>
        <p:txBody>
          <a:bodyPr/>
          <a:lstStyle/>
          <a:p>
            <a:fld id="{5EE24071-FF16-F04C-B2D4-A55BC58F05E9}" type="slidenum">
              <a:rPr lang="en-US" smtClean="0"/>
              <a:t>7</a:t>
            </a:fld>
            <a:endParaRPr lang="en-US"/>
          </a:p>
        </p:txBody>
      </p:sp>
    </p:spTree>
    <p:extLst>
      <p:ext uri="{BB962C8B-B14F-4D97-AF65-F5344CB8AC3E}">
        <p14:creationId xmlns:p14="http://schemas.microsoft.com/office/powerpoint/2010/main" val="239636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Most of our solutions to these issues were straightforward.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dirty="0">
                <a:latin typeface="Arial" panose="020B0604020202020204" pitchFamily="34" charset="0"/>
                <a:cs typeface="Arial" panose="020B0604020202020204" pitchFamily="34" charset="0"/>
              </a:rPr>
              <a:t>We</a:t>
            </a:r>
            <a:r>
              <a:rPr lang="en-US" sz="1200" baseline="0" dirty="0">
                <a:latin typeface="Arial" panose="020B0604020202020204" pitchFamily="34" charset="0"/>
                <a:cs typeface="Arial" panose="020B0604020202020204" pitchFamily="34" charset="0"/>
              </a:rPr>
              <a:t> added</a:t>
            </a:r>
            <a:r>
              <a:rPr lang="en-US" sz="1200" dirty="0">
                <a:latin typeface="Arial" panose="020B0604020202020204" pitchFamily="34" charset="0"/>
                <a:cs typeface="Arial" panose="020B0604020202020204" pitchFamily="34" charset="0"/>
              </a:rPr>
              <a:t> more sites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baseline="0" dirty="0">
                <a:latin typeface="Arial" panose="020B0604020202020204" pitchFamily="34" charset="0"/>
                <a:cs typeface="Arial" panose="020B0604020202020204" pitchFamily="34" charset="0"/>
              </a:rPr>
              <a:t>We did not change this eligibility criterion – the specific population under study must be clearly defined</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baseline="0" dirty="0">
                <a:latin typeface="Arial" panose="020B0604020202020204" pitchFamily="34" charset="0"/>
                <a:cs typeface="Arial" panose="020B0604020202020204" pitchFamily="34" charset="0"/>
              </a:rPr>
              <a:t>And (4) Be flexible</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(5) Provider</a:t>
            </a:r>
            <a:r>
              <a:rPr lang="en-US" sz="1200" baseline="0" dirty="0">
                <a:latin typeface="Arial" panose="020B0604020202020204" pitchFamily="34" charset="0"/>
                <a:cs typeface="Arial" panose="020B0604020202020204" pitchFamily="34" charset="0"/>
              </a:rPr>
              <a:t> education, was extremely important to facilitating accrual, as was (6), having these various stakeholders on board.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Clinicians will not register patients to a study they don’t believe in, so good communication and training among all clinicians throughout the trial boosted accrual.</a:t>
            </a:r>
          </a:p>
        </p:txBody>
      </p:sp>
      <p:sp>
        <p:nvSpPr>
          <p:cNvPr id="4" name="Slide Number Placeholder 3"/>
          <p:cNvSpPr>
            <a:spLocks noGrp="1"/>
          </p:cNvSpPr>
          <p:nvPr>
            <p:ph type="sldNum" sz="quarter" idx="10"/>
          </p:nvPr>
        </p:nvSpPr>
        <p:spPr/>
        <p:txBody>
          <a:bodyPr/>
          <a:lstStyle/>
          <a:p>
            <a:fld id="{5EE24071-FF16-F04C-B2D4-A55BC58F05E9}" type="slidenum">
              <a:rPr lang="en-US" smtClean="0"/>
              <a:t>8</a:t>
            </a:fld>
            <a:endParaRPr lang="en-US"/>
          </a:p>
        </p:txBody>
      </p:sp>
    </p:spTree>
    <p:extLst>
      <p:ext uri="{BB962C8B-B14F-4D97-AF65-F5344CB8AC3E}">
        <p14:creationId xmlns:p14="http://schemas.microsoft.com/office/powerpoint/2010/main" val="2221095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t>Randomization</a:t>
            </a:r>
            <a:r>
              <a:rPr lang="en-US" baseline="0" dirty="0"/>
              <a:t> was the greatest accrual challenge. While the observational cohort accrued slowly but consistently, randomizations seemed stalled.</a:t>
            </a:r>
          </a:p>
          <a:p>
            <a:pPr defTabSz="942289"/>
            <a:endParaRPr lang="en-US" baseline="0" dirty="0"/>
          </a:p>
          <a:p>
            <a:pPr marL="228600" indent="-228600" defTabSz="942289">
              <a:buAutoNum type="arabicPeriod"/>
            </a:pPr>
            <a:r>
              <a:rPr lang="en-US" baseline="0" dirty="0"/>
              <a:t>Providers were not convinced that they should randomize patients in this setting</a:t>
            </a:r>
          </a:p>
          <a:p>
            <a:pPr marL="228600" indent="-228600" defTabSz="942289">
              <a:buAutoNum type="arabicPeriod"/>
            </a:pPr>
            <a:r>
              <a:rPr lang="en-US" baseline="0" dirty="0"/>
              <a:t>Patients sometimes had clear preferences and were unwilling to randomize</a:t>
            </a:r>
          </a:p>
          <a:p>
            <a:pPr marL="228600" indent="-228600" defTabSz="942289">
              <a:buAutoNum type="arabicPeriod"/>
            </a:pPr>
            <a:r>
              <a:rPr lang="en-US" baseline="0" dirty="0"/>
              <a:t>Staff who were aware of the study were not always present, and internal site procedures in routing patients could result in delays for evaluating patient eligibility. While this is not strictly limited to randomizations, delays were a source of bias against randomization.</a:t>
            </a:r>
            <a:endParaRPr lang="en-US" dirty="0"/>
          </a:p>
          <a:p>
            <a:pPr marL="0" marR="0" indent="0" algn="l" defTabSz="942289" rtl="0" eaLnBrk="1" fontAlgn="auto" latinLnBrk="0" hangingPunct="1">
              <a:lnSpc>
                <a:spcPct val="100000"/>
              </a:lnSpc>
              <a:spcBef>
                <a:spcPts val="0"/>
              </a:spcBef>
              <a:spcAft>
                <a:spcPts val="0"/>
              </a:spcAft>
              <a:buClrTx/>
              <a:buSzTx/>
              <a:buFontTx/>
              <a:buNone/>
              <a:tabLst/>
              <a:defRPr/>
            </a:pPr>
            <a:r>
              <a:rPr lang="en-US" dirty="0"/>
              <a:t>4. Having</a:t>
            </a:r>
            <a:r>
              <a:rPr lang="en-US" baseline="0" dirty="0"/>
              <a:t> the Latin American sites join a US-based SWOG study was new territory for everyone involved. </a:t>
            </a:r>
            <a:r>
              <a:rPr lang="en-US" dirty="0"/>
              <a:t>While our partner sites in Latin America assured</a:t>
            </a:r>
            <a:r>
              <a:rPr lang="en-US" baseline="0" dirty="0"/>
              <a:t> us they could randomize patients, the regulatory hurdles greatly delayed their participation.</a:t>
            </a:r>
          </a:p>
          <a:p>
            <a:endParaRPr lang="en-US" dirty="0"/>
          </a:p>
        </p:txBody>
      </p:sp>
      <p:sp>
        <p:nvSpPr>
          <p:cNvPr id="4" name="Slide Number Placeholder 3"/>
          <p:cNvSpPr>
            <a:spLocks noGrp="1"/>
          </p:cNvSpPr>
          <p:nvPr>
            <p:ph type="sldNum" sz="quarter" idx="10"/>
          </p:nvPr>
        </p:nvSpPr>
        <p:spPr/>
        <p:txBody>
          <a:bodyPr/>
          <a:lstStyle/>
          <a:p>
            <a:fld id="{5EE24071-FF16-F04C-B2D4-A55BC58F05E9}" type="slidenum">
              <a:rPr lang="en-US" smtClean="0"/>
              <a:t>9</a:t>
            </a:fld>
            <a:endParaRPr lang="en-US"/>
          </a:p>
        </p:txBody>
      </p:sp>
    </p:spTree>
    <p:extLst>
      <p:ext uri="{BB962C8B-B14F-4D97-AF65-F5344CB8AC3E}">
        <p14:creationId xmlns:p14="http://schemas.microsoft.com/office/powerpoint/2010/main" val="420360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18E59F-E15C-4BFD-BDED-00F4AFC2B803}" type="datetimeFigureOut">
              <a:rPr lang="en-US" smtClean="0"/>
              <a:t>8/2/2020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31390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8/2/2020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410855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8/2/2020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138020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8/2/2020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314136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8E59F-E15C-4BFD-BDED-00F4AFC2B803}" type="datetimeFigureOut">
              <a:rPr lang="en-US" smtClean="0"/>
              <a:t>8/2/2020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186279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18E59F-E15C-4BFD-BDED-00F4AFC2B803}" type="datetimeFigureOut">
              <a:rPr lang="en-US" smtClean="0"/>
              <a:t>8/2/2020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2922128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18E59F-E15C-4BFD-BDED-00F4AFC2B803}" type="datetimeFigureOut">
              <a:rPr lang="en-US" smtClean="0"/>
              <a:t>8/2/2020</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81434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18E59F-E15C-4BFD-BDED-00F4AFC2B803}" type="datetimeFigureOut">
              <a:rPr lang="en-US" smtClean="0"/>
              <a:t>8/2/2020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387571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8E59F-E15C-4BFD-BDED-00F4AFC2B803}" type="datetimeFigureOut">
              <a:rPr lang="en-US" smtClean="0"/>
              <a:t>8/2/2020</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146670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8E59F-E15C-4BFD-BDED-00F4AFC2B803}" type="datetimeFigureOut">
              <a:rPr lang="en-US" smtClean="0"/>
              <a:t>8/2/2020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186068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8E59F-E15C-4BFD-BDED-00F4AFC2B803}" type="datetimeFigureOut">
              <a:rPr lang="en-US" smtClean="0"/>
              <a:t>8/2/2020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7857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8E59F-E15C-4BFD-BDED-00F4AFC2B803}" type="datetimeFigureOut">
              <a:rPr lang="en-US" smtClean="0"/>
              <a:t>8/2/2020</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B9C79-957E-4CB5-8A91-4DC6E525683F}" type="slidenum">
              <a:rPr lang="en-US" smtClean="0"/>
              <a:t>‹#›</a:t>
            </a:fld>
            <a:endParaRPr lang="en-US"/>
          </a:p>
        </p:txBody>
      </p:sp>
      <p:sp>
        <p:nvSpPr>
          <p:cNvPr id="7" name="Footer Placeholder 6">
            <a:extLst>
              <a:ext uri="{FF2B5EF4-FFF2-40B4-BE49-F238E27FC236}">
                <a16:creationId xmlns:a16="http://schemas.microsoft.com/office/drawing/2014/main" id="{0BB91774-4C3C-7F40-A618-514C1F5CA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38908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itle 24">
            <a:extLst>
              <a:ext uri="{FF2B5EF4-FFF2-40B4-BE49-F238E27FC236}">
                <a16:creationId xmlns:a16="http://schemas.microsoft.com/office/drawing/2014/main" id="{1E8EE4FD-F757-7B4C-AA31-821321E68D76}"/>
              </a:ext>
            </a:extLst>
          </p:cNvPr>
          <p:cNvSpPr>
            <a:spLocks noGrp="1"/>
          </p:cNvSpPr>
          <p:nvPr>
            <p:ph type="ctrTitle"/>
          </p:nvPr>
        </p:nvSpPr>
        <p:spPr>
          <a:xfrm>
            <a:off x="1516063" y="1765299"/>
            <a:ext cx="9144000" cy="2239963"/>
          </a:xfrm>
        </p:spPr>
        <p:txBody>
          <a:bodyPr>
            <a:normAutofit/>
          </a:bodyPr>
          <a:lstStyle/>
          <a:p>
            <a:r>
              <a:rPr lang="en-US" sz="4800" b="1" dirty="0">
                <a:solidFill>
                  <a:schemeClr val="accent1">
                    <a:lumMod val="50000"/>
                  </a:schemeClr>
                </a:solidFill>
              </a:rPr>
              <a:t>Successful Implementation </a:t>
            </a:r>
            <a:br>
              <a:rPr lang="en-US" sz="4800" b="1" dirty="0">
                <a:solidFill>
                  <a:schemeClr val="accent1">
                    <a:lumMod val="50000"/>
                  </a:schemeClr>
                </a:solidFill>
              </a:rPr>
            </a:br>
            <a:r>
              <a:rPr lang="en-US" sz="4800" b="1" dirty="0">
                <a:solidFill>
                  <a:schemeClr val="accent1">
                    <a:lumMod val="50000"/>
                  </a:schemeClr>
                </a:solidFill>
              </a:rPr>
              <a:t>of a Novel Trial Design </a:t>
            </a:r>
            <a:br>
              <a:rPr lang="en-US" sz="4800" b="1" dirty="0">
                <a:solidFill>
                  <a:schemeClr val="accent1">
                    <a:lumMod val="50000"/>
                  </a:schemeClr>
                </a:solidFill>
              </a:rPr>
            </a:br>
            <a:r>
              <a:rPr lang="en-US" sz="4800" b="1" dirty="0">
                <a:solidFill>
                  <a:schemeClr val="accent1">
                    <a:lumMod val="50000"/>
                  </a:schemeClr>
                </a:solidFill>
              </a:rPr>
              <a:t>in a Palliative Care Population</a:t>
            </a:r>
          </a:p>
        </p:txBody>
      </p:sp>
      <p:sp>
        <p:nvSpPr>
          <p:cNvPr id="26" name="Subtitle 25">
            <a:extLst>
              <a:ext uri="{FF2B5EF4-FFF2-40B4-BE49-F238E27FC236}">
                <a16:creationId xmlns:a16="http://schemas.microsoft.com/office/drawing/2014/main" id="{56655F1B-1995-044E-BA94-2B650CE62664}"/>
              </a:ext>
            </a:extLst>
          </p:cNvPr>
          <p:cNvSpPr>
            <a:spLocks noGrp="1"/>
          </p:cNvSpPr>
          <p:nvPr>
            <p:ph type="subTitle" idx="1"/>
          </p:nvPr>
        </p:nvSpPr>
        <p:spPr>
          <a:xfrm>
            <a:off x="1524000" y="4313238"/>
            <a:ext cx="9144000" cy="1655762"/>
          </a:xfrm>
        </p:spPr>
        <p:txBody>
          <a:bodyPr>
            <a:normAutofit fontScale="92500" lnSpcReduction="20000"/>
          </a:bodyPr>
          <a:lstStyle/>
          <a:p>
            <a:r>
              <a:rPr lang="en-US" sz="3500" dirty="0">
                <a:solidFill>
                  <a:schemeClr val="accent1">
                    <a:lumMod val="50000"/>
                  </a:schemeClr>
                </a:solidFill>
              </a:rPr>
              <a:t>Kathryn B. Arnold, MS</a:t>
            </a:r>
          </a:p>
          <a:p>
            <a:endParaRPr lang="en-US" dirty="0">
              <a:solidFill>
                <a:schemeClr val="accent1">
                  <a:lumMod val="50000"/>
                </a:schemeClr>
              </a:solidFill>
            </a:endParaRPr>
          </a:p>
          <a:p>
            <a:r>
              <a:rPr lang="en-US" sz="2600" dirty="0">
                <a:solidFill>
                  <a:schemeClr val="accent1">
                    <a:lumMod val="50000"/>
                  </a:schemeClr>
                </a:solidFill>
              </a:rPr>
              <a:t>SWOG Statistics and Data Management Center</a:t>
            </a:r>
          </a:p>
          <a:p>
            <a:r>
              <a:rPr lang="en-US" sz="2600" dirty="0">
                <a:solidFill>
                  <a:schemeClr val="accent1">
                    <a:lumMod val="50000"/>
                  </a:schemeClr>
                </a:solidFill>
              </a:rPr>
              <a:t>Fred Hutchinson Cancer Research Center</a:t>
            </a:r>
          </a:p>
        </p:txBody>
      </p:sp>
      <p:pic>
        <p:nvPicPr>
          <p:cNvPr id="4" name="Picture 3"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8963" y="430018"/>
            <a:ext cx="3373437" cy="1000426"/>
          </a:xfrm>
          <a:prstGeom prst="rect">
            <a:avLst/>
          </a:prstGeom>
        </p:spPr>
      </p:pic>
      <p:pic>
        <p:nvPicPr>
          <p:cNvPr id="2" name="Slide 1">
            <a:hlinkClick r:id="" action="ppaction://media"/>
            <a:extLst>
              <a:ext uri="{FF2B5EF4-FFF2-40B4-BE49-F238E27FC236}">
                <a16:creationId xmlns:a16="http://schemas.microsoft.com/office/drawing/2014/main" id="{77425467-D113-487F-9767-4A40B8423D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21375" y="3254375"/>
            <a:ext cx="347663" cy="347663"/>
          </a:xfrm>
          <a:prstGeom prst="rect">
            <a:avLst/>
          </a:prstGeom>
        </p:spPr>
      </p:pic>
      <p:sp>
        <p:nvSpPr>
          <p:cNvPr id="5" name="TextBox 4">
            <a:extLst>
              <a:ext uri="{FF2B5EF4-FFF2-40B4-BE49-F238E27FC236}">
                <a16:creationId xmlns:a16="http://schemas.microsoft.com/office/drawing/2014/main" id="{0A39ABD3-1238-45DC-984B-242D10232AC0}"/>
              </a:ext>
            </a:extLst>
          </p:cNvPr>
          <p:cNvSpPr txBox="1"/>
          <p:nvPr/>
        </p:nvSpPr>
        <p:spPr>
          <a:xfrm>
            <a:off x="562724" y="430017"/>
            <a:ext cx="2761816" cy="923330"/>
          </a:xfrm>
          <a:prstGeom prst="rect">
            <a:avLst/>
          </a:prstGeom>
          <a:solidFill>
            <a:schemeClr val="accent6">
              <a:lumMod val="20000"/>
              <a:lumOff val="80000"/>
            </a:schemeClr>
          </a:solidFill>
          <a:ln>
            <a:solidFill>
              <a:schemeClr val="accent1"/>
            </a:solidFill>
          </a:ln>
        </p:spPr>
        <p:txBody>
          <a:bodyPr wrap="square" rtlCol="0">
            <a:spAutoFit/>
          </a:bodyPr>
          <a:lstStyle/>
          <a:p>
            <a:pPr algn="ctr"/>
            <a:r>
              <a:rPr lang="en-US" b="1" dirty="0">
                <a:solidFill>
                  <a:schemeClr val="accent1">
                    <a:lumMod val="50000"/>
                  </a:schemeClr>
                </a:solidFill>
              </a:rPr>
              <a:t>Use the space bar to advance slides and activate the audio on each slide</a:t>
            </a:r>
          </a:p>
        </p:txBody>
      </p:sp>
    </p:spTree>
    <p:extLst>
      <p:ext uri="{BB962C8B-B14F-4D97-AF65-F5344CB8AC3E}">
        <p14:creationId xmlns:p14="http://schemas.microsoft.com/office/powerpoint/2010/main" val="396433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Randomization Solutions</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normAutofit/>
          </a:bodyPr>
          <a:lstStyle/>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Successful investigators mentored other investigators</a:t>
            </a:r>
          </a:p>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Investigators took as much time as needed to develop a relationship with participants and to explain the study</a:t>
            </a:r>
          </a:p>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Eligible when evaluated by surgical team familiar with S1316 (not necessarily when admitted or consulted)</a:t>
            </a:r>
          </a:p>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Persistence, patience: all Latin America sites joined study and accrued</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10">
            <a:hlinkClick r:id="" action="ppaction://media"/>
            <a:extLst>
              <a:ext uri="{FF2B5EF4-FFF2-40B4-BE49-F238E27FC236}">
                <a16:creationId xmlns:a16="http://schemas.microsoft.com/office/drawing/2014/main" id="{3E5E6693-E349-4D33-85C8-7FDEC1A554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143546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Data Collection Challenges	</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lstStyle/>
          <a:p>
            <a:pPr marL="514350" indent="-514350">
              <a:spcBef>
                <a:spcPts val="0"/>
              </a:spcBef>
              <a:spcAft>
                <a:spcPts val="1200"/>
              </a:spcAft>
              <a:buFont typeface="+mj-lt"/>
              <a:buAutoNum type="arabicPeriod"/>
            </a:pPr>
            <a:r>
              <a:rPr lang="en-US" dirty="0">
                <a:solidFill>
                  <a:schemeClr val="accent1">
                    <a:lumMod val="50000"/>
                  </a:schemeClr>
                </a:solidFill>
              </a:rPr>
              <a:t>Follow-up: cannot require patients to come to clinic for regularly scheduled study visits</a:t>
            </a:r>
          </a:p>
          <a:p>
            <a:pPr marL="514350" indent="-514350">
              <a:spcBef>
                <a:spcPts val="0"/>
              </a:spcBef>
              <a:spcAft>
                <a:spcPts val="1200"/>
              </a:spcAft>
              <a:buFont typeface="+mj-lt"/>
              <a:buAutoNum type="arabicPeriod"/>
            </a:pPr>
            <a:r>
              <a:rPr lang="en-US" dirty="0">
                <a:solidFill>
                  <a:schemeClr val="accent1">
                    <a:lumMod val="50000"/>
                  </a:schemeClr>
                </a:solidFill>
              </a:rPr>
              <a:t>Data collection may be burdensome to palliative care patients: patients may be near end of life and not want to talk with study staff</a:t>
            </a:r>
          </a:p>
          <a:p>
            <a:pPr marL="514350" indent="-514350">
              <a:spcBef>
                <a:spcPts val="0"/>
              </a:spcBef>
              <a:spcAft>
                <a:spcPts val="1200"/>
              </a:spcAft>
              <a:buFont typeface="+mj-lt"/>
              <a:buAutoNum type="arabicPeriod"/>
            </a:pPr>
            <a:r>
              <a:rPr lang="en-US" dirty="0">
                <a:solidFill>
                  <a:schemeClr val="accent1">
                    <a:lumMod val="50000"/>
                  </a:schemeClr>
                </a:solidFill>
              </a:rPr>
              <a:t>Hospitalizations (primary endpoint) may be at an institution other than the one participating in the study</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11">
            <a:hlinkClick r:id="" action="ppaction://media"/>
            <a:extLst>
              <a:ext uri="{FF2B5EF4-FFF2-40B4-BE49-F238E27FC236}">
                <a16:creationId xmlns:a16="http://schemas.microsoft.com/office/drawing/2014/main" id="{C3411AD5-0402-4DA8-84AD-41362A358E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143546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Data Collection Solutions</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lstStyle/>
          <a:p>
            <a:pPr marL="514350" indent="-514350">
              <a:spcBef>
                <a:spcPts val="0"/>
              </a:spcBef>
              <a:spcAft>
                <a:spcPts val="1200"/>
              </a:spcAft>
              <a:buFont typeface="+mj-lt"/>
              <a:buAutoNum type="arabicPeriod"/>
            </a:pPr>
            <a:r>
              <a:rPr lang="en-US" dirty="0">
                <a:solidFill>
                  <a:schemeClr val="accent1">
                    <a:lumMod val="50000"/>
                  </a:schemeClr>
                </a:solidFill>
              </a:rPr>
              <a:t>Follow-up data collection was done entirely by telephone</a:t>
            </a:r>
          </a:p>
          <a:p>
            <a:pPr marL="514350" indent="-514350">
              <a:spcBef>
                <a:spcPts val="0"/>
              </a:spcBef>
              <a:spcAft>
                <a:spcPts val="1200"/>
              </a:spcAft>
              <a:buFont typeface="+mj-lt"/>
              <a:buAutoNum type="arabicPeriod"/>
            </a:pPr>
            <a:r>
              <a:rPr lang="en-US" dirty="0">
                <a:solidFill>
                  <a:schemeClr val="accent1">
                    <a:lumMod val="50000"/>
                  </a:schemeClr>
                </a:solidFill>
              </a:rPr>
              <a:t>Patients could designate another person to speak to study staff on their behalf, or request passive follow-up only</a:t>
            </a:r>
          </a:p>
          <a:p>
            <a:pPr marL="514350" indent="-514350">
              <a:spcBef>
                <a:spcPts val="0"/>
              </a:spcBef>
              <a:spcAft>
                <a:spcPts val="1200"/>
              </a:spcAft>
              <a:buFont typeface="+mj-lt"/>
              <a:buAutoNum type="arabicPeriod"/>
            </a:pPr>
            <a:r>
              <a:rPr lang="en-US" dirty="0">
                <a:solidFill>
                  <a:schemeClr val="accent1">
                    <a:lumMod val="50000"/>
                  </a:schemeClr>
                </a:solidFill>
              </a:rPr>
              <a:t>Patient authorized a Release of Information (ROI) at registration. Patient or designee told staff about any hospitalizations, and site staff could use the ROI to obtain further information</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12">
            <a:hlinkClick r:id="" action="ppaction://media"/>
            <a:extLst>
              <a:ext uri="{FF2B5EF4-FFF2-40B4-BE49-F238E27FC236}">
                <a16:creationId xmlns:a16="http://schemas.microsoft.com/office/drawing/2014/main" id="{FC58236F-8EA7-4BAC-8499-B30D15CBF4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30331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Lessons Learned</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noAutofit/>
          </a:bodyPr>
          <a:lstStyle/>
          <a:p>
            <a:pPr marL="512064" indent="-512064">
              <a:spcBef>
                <a:spcPts val="0"/>
              </a:spcBef>
              <a:spcAft>
                <a:spcPts val="1200"/>
              </a:spcAft>
            </a:pPr>
            <a:r>
              <a:rPr lang="en-US" altLang="en-US" dirty="0">
                <a:solidFill>
                  <a:schemeClr val="accent1">
                    <a:lumMod val="50000"/>
                  </a:schemeClr>
                </a:solidFill>
                <a:cs typeface="Arial" panose="020B0604020202020204" pitchFamily="34" charset="0"/>
              </a:rPr>
              <a:t>Be flexible </a:t>
            </a:r>
          </a:p>
          <a:p>
            <a:pPr marL="512064" indent="-512064">
              <a:spcBef>
                <a:spcPts val="0"/>
              </a:spcBef>
              <a:spcAft>
                <a:spcPts val="1200"/>
              </a:spcAft>
            </a:pPr>
            <a:r>
              <a:rPr lang="en-US" altLang="en-US" dirty="0">
                <a:solidFill>
                  <a:schemeClr val="accent1">
                    <a:lumMod val="50000"/>
                  </a:schemeClr>
                </a:solidFill>
                <a:cs typeface="Arial" panose="020B0604020202020204" pitchFamily="34" charset="0"/>
              </a:rPr>
              <a:t>Adapt quickly and appropriately</a:t>
            </a:r>
          </a:p>
          <a:p>
            <a:pPr marL="512064" indent="-512064">
              <a:spcBef>
                <a:spcPts val="0"/>
              </a:spcBef>
              <a:spcAft>
                <a:spcPts val="1200"/>
              </a:spcAft>
            </a:pPr>
            <a:r>
              <a:rPr lang="en-US" altLang="en-US" dirty="0">
                <a:solidFill>
                  <a:schemeClr val="accent1">
                    <a:lumMod val="50000"/>
                  </a:schemeClr>
                </a:solidFill>
                <a:cs typeface="Arial" panose="020B0604020202020204" pitchFamily="34" charset="0"/>
              </a:rPr>
              <a:t>Important to have site PIs who are dedicated to the study (“believers”)</a:t>
            </a:r>
          </a:p>
          <a:p>
            <a:pPr marL="512064" indent="-512064">
              <a:spcBef>
                <a:spcPts val="0"/>
              </a:spcBef>
              <a:spcAft>
                <a:spcPts val="1200"/>
              </a:spcAft>
            </a:pPr>
            <a:r>
              <a:rPr lang="en-US" altLang="en-US" dirty="0">
                <a:solidFill>
                  <a:schemeClr val="accent1">
                    <a:lumMod val="50000"/>
                  </a:schemeClr>
                </a:solidFill>
                <a:cs typeface="Arial" panose="020B0604020202020204" pitchFamily="34" charset="0"/>
              </a:rPr>
              <a:t>Critical to have a multidisciplinary set of stakeholders on board</a:t>
            </a:r>
          </a:p>
          <a:p>
            <a:pPr marL="512064" indent="-512064">
              <a:spcBef>
                <a:spcPts val="0"/>
              </a:spcBef>
              <a:spcAft>
                <a:spcPts val="1200"/>
              </a:spcAft>
            </a:pPr>
            <a:r>
              <a:rPr lang="en-US" altLang="en-US" dirty="0">
                <a:solidFill>
                  <a:schemeClr val="accent1">
                    <a:lumMod val="50000"/>
                  </a:schemeClr>
                </a:solidFill>
                <a:cs typeface="Arial" panose="020B0604020202020204" pitchFamily="34" charset="0"/>
              </a:rPr>
              <a:t>Site investigators must have close relationship, good communication with coordinator teams</a:t>
            </a:r>
          </a:p>
          <a:p>
            <a:pPr marL="512064" indent="-512064">
              <a:spcBef>
                <a:spcPts val="0"/>
              </a:spcBef>
              <a:spcAft>
                <a:spcPts val="1200"/>
              </a:spcAft>
            </a:pPr>
            <a:r>
              <a:rPr lang="en-US" altLang="en-US" dirty="0">
                <a:solidFill>
                  <a:schemeClr val="accent1">
                    <a:lumMod val="50000"/>
                  </a:schemeClr>
                </a:solidFill>
                <a:cs typeface="Arial" panose="020B0604020202020204" pitchFamily="34" charset="0"/>
              </a:rPr>
              <a:t>Regular communication between Study Team, site investigators, and coordinators</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13">
            <a:hlinkClick r:id="" action="ppaction://media"/>
            <a:extLst>
              <a:ext uri="{FF2B5EF4-FFF2-40B4-BE49-F238E27FC236}">
                <a16:creationId xmlns:a16="http://schemas.microsoft.com/office/drawing/2014/main" id="{799B3A24-752D-48F6-92F3-787E98BB69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30331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Lessons Learned</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noAutofit/>
          </a:bodyPr>
          <a:lstStyle/>
          <a:p>
            <a:pPr marL="512064" indent="-512064">
              <a:spcBef>
                <a:spcPts val="0"/>
              </a:spcBef>
              <a:spcAft>
                <a:spcPts val="1200"/>
              </a:spcAft>
            </a:pPr>
            <a:r>
              <a:rPr lang="en-US" dirty="0">
                <a:solidFill>
                  <a:schemeClr val="accent1">
                    <a:lumMod val="50000"/>
                  </a:schemeClr>
                </a:solidFill>
              </a:rPr>
              <a:t>Periodic "refresher course" for relevant parties involved in caring for/screening these patients</a:t>
            </a:r>
          </a:p>
          <a:p>
            <a:pPr marL="512064" indent="-512064">
              <a:spcBef>
                <a:spcPts val="0"/>
              </a:spcBef>
              <a:spcAft>
                <a:spcPts val="1200"/>
              </a:spcAft>
            </a:pPr>
            <a:r>
              <a:rPr lang="en-US" altLang="en-US" dirty="0">
                <a:solidFill>
                  <a:schemeClr val="accent1">
                    <a:lumMod val="50000"/>
                  </a:schemeClr>
                </a:solidFill>
                <a:cs typeface="Arial" panose="020B0604020202020204" pitchFamily="34" charset="0"/>
              </a:rPr>
              <a:t>Effectively communicating difficult topics without bias improves with experience</a:t>
            </a:r>
          </a:p>
          <a:p>
            <a:pPr marL="512064" indent="-512064">
              <a:spcBef>
                <a:spcPts val="0"/>
              </a:spcBef>
              <a:spcAft>
                <a:spcPts val="1200"/>
              </a:spcAft>
            </a:pPr>
            <a:r>
              <a:rPr lang="en-US" dirty="0">
                <a:solidFill>
                  <a:schemeClr val="accent1">
                    <a:lumMod val="50000"/>
                  </a:schemeClr>
                </a:solidFill>
              </a:rPr>
              <a:t>Consider what is important to patients in the palliative care setting and meet them where they are</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14">
            <a:hlinkClick r:id="" action="ppaction://media"/>
            <a:extLst>
              <a:ext uri="{FF2B5EF4-FFF2-40B4-BE49-F238E27FC236}">
                <a16:creationId xmlns:a16="http://schemas.microsoft.com/office/drawing/2014/main" id="{54807D72-1524-47EF-A998-28572C209D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21315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Questions?</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noAutofit/>
          </a:bodyPr>
          <a:lstStyle/>
          <a:p>
            <a:pPr marL="512064" indent="-512064">
              <a:spcBef>
                <a:spcPts val="0"/>
              </a:spcBef>
              <a:spcAft>
                <a:spcPts val="1200"/>
              </a:spcAft>
            </a:pPr>
            <a:r>
              <a:rPr lang="en-US" dirty="0">
                <a:solidFill>
                  <a:schemeClr val="accent1">
                    <a:lumMod val="50000"/>
                  </a:schemeClr>
                </a:solidFill>
              </a:rPr>
              <a:t>Contact Katie Arnold at karnold@fredhutch.org</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679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Acknowledgements</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a:xfrm>
            <a:off x="838200" y="1825625"/>
            <a:ext cx="5030337" cy="4351338"/>
          </a:xfrm>
        </p:spPr>
        <p:txBody>
          <a:bodyPr>
            <a:noAutofit/>
          </a:bodyPr>
          <a:lstStyle/>
          <a:p>
            <a:pPr>
              <a:lnSpc>
                <a:spcPct val="100000"/>
              </a:lnSpc>
              <a:spcBef>
                <a:spcPts val="0"/>
              </a:spcBef>
              <a:spcAft>
                <a:spcPts val="1200"/>
              </a:spcAft>
            </a:pPr>
            <a:r>
              <a:rPr lang="en-US" sz="2600" dirty="0">
                <a:solidFill>
                  <a:schemeClr val="accent1">
                    <a:lumMod val="50000"/>
                  </a:schemeClr>
                </a:solidFill>
              </a:rPr>
              <a:t>Robert S. </a:t>
            </a:r>
            <a:r>
              <a:rPr lang="en-US" sz="2600" dirty="0" err="1">
                <a:solidFill>
                  <a:schemeClr val="accent1">
                    <a:lumMod val="50000"/>
                  </a:schemeClr>
                </a:solidFill>
              </a:rPr>
              <a:t>Krouse</a:t>
            </a:r>
            <a:r>
              <a:rPr lang="en-US" sz="2600" dirty="0">
                <a:solidFill>
                  <a:schemeClr val="accent1">
                    <a:lumMod val="50000"/>
                  </a:schemeClr>
                </a:solidFill>
              </a:rPr>
              <a:t>, M.D., F.A.C.S.</a:t>
            </a:r>
          </a:p>
          <a:p>
            <a:pPr>
              <a:lnSpc>
                <a:spcPct val="100000"/>
              </a:lnSpc>
              <a:spcBef>
                <a:spcPts val="0"/>
              </a:spcBef>
              <a:spcAft>
                <a:spcPts val="1200"/>
              </a:spcAft>
            </a:pPr>
            <a:r>
              <a:rPr lang="en-US" sz="2600" dirty="0">
                <a:solidFill>
                  <a:schemeClr val="accent1">
                    <a:lumMod val="50000"/>
                  </a:schemeClr>
                </a:solidFill>
              </a:rPr>
              <a:t>Jeremiah Lee </a:t>
            </a:r>
            <a:r>
              <a:rPr lang="en-US" sz="2600" dirty="0" err="1">
                <a:solidFill>
                  <a:schemeClr val="accent1">
                    <a:lumMod val="50000"/>
                  </a:schemeClr>
                </a:solidFill>
              </a:rPr>
              <a:t>Deneve</a:t>
            </a:r>
            <a:r>
              <a:rPr lang="en-US" sz="2600" dirty="0">
                <a:solidFill>
                  <a:schemeClr val="accent1">
                    <a:lumMod val="50000"/>
                  </a:schemeClr>
                </a:solidFill>
              </a:rPr>
              <a:t>, D.O.</a:t>
            </a:r>
          </a:p>
          <a:p>
            <a:pPr>
              <a:lnSpc>
                <a:spcPct val="100000"/>
              </a:lnSpc>
              <a:spcBef>
                <a:spcPts val="0"/>
              </a:spcBef>
              <a:spcAft>
                <a:spcPts val="1200"/>
              </a:spcAft>
            </a:pPr>
            <a:r>
              <a:rPr lang="en-US" sz="2600" dirty="0">
                <a:solidFill>
                  <a:schemeClr val="accent1">
                    <a:lumMod val="50000"/>
                  </a:schemeClr>
                </a:solidFill>
              </a:rPr>
              <a:t>Gary Deutsch, M.D., M.P.H.</a:t>
            </a:r>
          </a:p>
          <a:p>
            <a:pPr>
              <a:lnSpc>
                <a:spcPct val="100000"/>
              </a:lnSpc>
              <a:spcBef>
                <a:spcPts val="0"/>
              </a:spcBef>
              <a:spcAft>
                <a:spcPts val="1200"/>
              </a:spcAft>
            </a:pPr>
            <a:r>
              <a:rPr lang="en-US" sz="2600" dirty="0">
                <a:solidFill>
                  <a:schemeClr val="accent1">
                    <a:lumMod val="50000"/>
                  </a:schemeClr>
                </a:solidFill>
              </a:rPr>
              <a:t>Virginia Sun, R.N., Ph.D.</a:t>
            </a:r>
          </a:p>
          <a:p>
            <a:pPr>
              <a:lnSpc>
                <a:spcPct val="100000"/>
              </a:lnSpc>
              <a:spcBef>
                <a:spcPts val="0"/>
              </a:spcBef>
              <a:spcAft>
                <a:spcPts val="1200"/>
              </a:spcAft>
            </a:pPr>
            <a:r>
              <a:rPr lang="en-US" sz="2600" dirty="0">
                <a:solidFill>
                  <a:schemeClr val="accent1">
                    <a:lumMod val="50000"/>
                  </a:schemeClr>
                </a:solidFill>
              </a:rPr>
              <a:t>Garnet Anderson, Ph.D.</a:t>
            </a:r>
          </a:p>
          <a:p>
            <a:pPr>
              <a:lnSpc>
                <a:spcPct val="100000"/>
              </a:lnSpc>
              <a:spcBef>
                <a:spcPts val="0"/>
              </a:spcBef>
              <a:spcAft>
                <a:spcPts val="1200"/>
              </a:spcAft>
            </a:pPr>
            <a:r>
              <a:rPr lang="en-US" sz="2600" dirty="0">
                <a:solidFill>
                  <a:schemeClr val="accent1">
                    <a:lumMod val="50000"/>
                  </a:schemeClr>
                </a:solidFill>
              </a:rPr>
              <a:t>Roxanne </a:t>
            </a:r>
            <a:r>
              <a:rPr lang="en-US" sz="2600" dirty="0" err="1">
                <a:solidFill>
                  <a:schemeClr val="accent1">
                    <a:lumMod val="50000"/>
                  </a:schemeClr>
                </a:solidFill>
              </a:rPr>
              <a:t>Topacio</a:t>
            </a:r>
            <a:endParaRPr lang="en-US" sz="2600" dirty="0">
              <a:solidFill>
                <a:schemeClr val="accent1">
                  <a:lumMod val="50000"/>
                </a:schemeClr>
              </a:solidFill>
            </a:endParaRPr>
          </a:p>
          <a:p>
            <a:pPr>
              <a:lnSpc>
                <a:spcPct val="100000"/>
              </a:lnSpc>
              <a:spcBef>
                <a:spcPts val="0"/>
              </a:spcBef>
              <a:spcAft>
                <a:spcPts val="1200"/>
              </a:spcAft>
            </a:pPr>
            <a:r>
              <a:rPr lang="en-US" sz="2600" dirty="0">
                <a:solidFill>
                  <a:schemeClr val="accent1">
                    <a:lumMod val="50000"/>
                  </a:schemeClr>
                </a:solidFill>
              </a:rPr>
              <a:t>Mary Wagner</a:t>
            </a:r>
          </a:p>
          <a:p>
            <a:pPr>
              <a:lnSpc>
                <a:spcPct val="100000"/>
              </a:lnSpc>
              <a:spcBef>
                <a:spcPts val="0"/>
              </a:spcBef>
              <a:spcAft>
                <a:spcPts val="1200"/>
              </a:spcAft>
            </a:pPr>
            <a:r>
              <a:rPr lang="en-US" sz="2600" dirty="0">
                <a:solidFill>
                  <a:schemeClr val="accent1">
                    <a:lumMod val="50000"/>
                  </a:schemeClr>
                </a:solidFill>
              </a:rPr>
              <a:t>Octavio </a:t>
            </a:r>
            <a:r>
              <a:rPr lang="en-US" sz="2600" dirty="0" err="1">
                <a:solidFill>
                  <a:schemeClr val="accent1">
                    <a:lumMod val="50000"/>
                  </a:schemeClr>
                </a:solidFill>
              </a:rPr>
              <a:t>Bojorquez</a:t>
            </a:r>
            <a:endParaRPr lang="en-US" sz="2600" dirty="0">
              <a:solidFill>
                <a:schemeClr val="accent1">
                  <a:lumMod val="50000"/>
                </a:schemeClr>
              </a:solidFill>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23465" y="1652648"/>
            <a:ext cx="5207756" cy="4462760"/>
          </a:xfrm>
          <a:prstGeom prst="rect">
            <a:avLst/>
          </a:prstGeom>
          <a:noFill/>
        </p:spPr>
        <p:txBody>
          <a:bodyPr wrap="square" rtlCol="0">
            <a:spAutoFit/>
          </a:bodyPr>
          <a:lstStyle/>
          <a:p>
            <a:pPr>
              <a:spcAft>
                <a:spcPts val="1200"/>
              </a:spcAft>
            </a:pPr>
            <a:r>
              <a:rPr lang="en-US" sz="2400" dirty="0">
                <a:solidFill>
                  <a:schemeClr val="accent1">
                    <a:lumMod val="50000"/>
                  </a:schemeClr>
                </a:solidFill>
              </a:rPr>
              <a:t>Funding </a:t>
            </a:r>
          </a:p>
          <a:p>
            <a:pPr marL="342900" indent="-342900">
              <a:spcAft>
                <a:spcPts val="1200"/>
              </a:spcAft>
              <a:buFont typeface="Arial" panose="020B0604020202020204" pitchFamily="34" charset="0"/>
              <a:buChar char="•"/>
            </a:pPr>
            <a:r>
              <a:rPr lang="en-US" sz="2400" dirty="0">
                <a:solidFill>
                  <a:schemeClr val="accent1">
                    <a:lumMod val="50000"/>
                  </a:schemeClr>
                </a:solidFill>
              </a:rPr>
              <a:t>Agency for Healthcare Research and Quality (R01 HS021491, “Prospective Comparative Effectiveness Trial for Malignant Bowel Obstruction”)</a:t>
            </a:r>
          </a:p>
          <a:p>
            <a:pPr marL="342900" indent="-342900">
              <a:spcAft>
                <a:spcPts val="1200"/>
              </a:spcAft>
              <a:buFont typeface="Arial" panose="020B0604020202020204" pitchFamily="34" charset="0"/>
              <a:buChar char="•"/>
            </a:pPr>
            <a:r>
              <a:rPr lang="en-US" sz="2400" dirty="0">
                <a:solidFill>
                  <a:schemeClr val="accent1">
                    <a:lumMod val="50000"/>
                  </a:schemeClr>
                </a:solidFill>
              </a:rPr>
              <a:t>National Cancer Institute, Division of Cancer Prevention, NCORP Research Base UG1 CA189974 (SWOG S1316, “Prospective Comparative Effectiveness Trial for Malignant Bowel Obstruction”)</a:t>
            </a:r>
          </a:p>
        </p:txBody>
      </p:sp>
      <p:pic>
        <p:nvPicPr>
          <p:cNvPr id="6" name="Slide 15">
            <a:hlinkClick r:id="" action="ppaction://media"/>
            <a:extLst>
              <a:ext uri="{FF2B5EF4-FFF2-40B4-BE49-F238E27FC236}">
                <a16:creationId xmlns:a16="http://schemas.microsoft.com/office/drawing/2014/main" id="{524D39DA-7C38-4014-97E2-949CA237B4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30331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References</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normAutofit fontScale="92500"/>
          </a:bodyPr>
          <a:lstStyle/>
          <a:p>
            <a:r>
              <a:rPr lang="en-US" dirty="0">
                <a:solidFill>
                  <a:schemeClr val="accent1">
                    <a:lumMod val="50000"/>
                  </a:schemeClr>
                </a:solidFill>
              </a:rPr>
              <a:t>ClinicalTrials.gov Identifier for S1316: NCT02270450</a:t>
            </a:r>
          </a:p>
          <a:p>
            <a:r>
              <a:rPr lang="en-US" dirty="0">
                <a:solidFill>
                  <a:schemeClr val="accent1">
                    <a:lumMod val="50000"/>
                  </a:schemeClr>
                </a:solidFill>
              </a:rPr>
              <a:t>Krouse RS, </a:t>
            </a:r>
            <a:r>
              <a:rPr lang="en-US" dirty="0" err="1">
                <a:solidFill>
                  <a:schemeClr val="accent1">
                    <a:lumMod val="50000"/>
                  </a:schemeClr>
                </a:solidFill>
              </a:rPr>
              <a:t>McCahill</a:t>
            </a:r>
            <a:r>
              <a:rPr lang="en-US" dirty="0">
                <a:solidFill>
                  <a:schemeClr val="accent1">
                    <a:lumMod val="50000"/>
                  </a:schemeClr>
                </a:solidFill>
              </a:rPr>
              <a:t> LE, </a:t>
            </a:r>
            <a:r>
              <a:rPr lang="en-US" dirty="0" err="1">
                <a:solidFill>
                  <a:schemeClr val="accent1">
                    <a:lumMod val="50000"/>
                  </a:schemeClr>
                </a:solidFill>
              </a:rPr>
              <a:t>Easson</a:t>
            </a:r>
            <a:r>
              <a:rPr lang="en-US" dirty="0">
                <a:solidFill>
                  <a:schemeClr val="accent1">
                    <a:lumMod val="50000"/>
                  </a:schemeClr>
                </a:solidFill>
              </a:rPr>
              <a:t> AM, Dunn GP. When the sun can set on an unoperated bowel obstruction: management of malignant bowel obstruction. </a:t>
            </a:r>
            <a:r>
              <a:rPr lang="en-US" i="1" dirty="0">
                <a:solidFill>
                  <a:schemeClr val="accent1">
                    <a:lumMod val="50000"/>
                  </a:schemeClr>
                </a:solidFill>
              </a:rPr>
              <a:t>J Am Coll Surg</a:t>
            </a:r>
            <a:r>
              <a:rPr lang="en-US" dirty="0">
                <a:solidFill>
                  <a:schemeClr val="accent1">
                    <a:lumMod val="50000"/>
                  </a:schemeClr>
                </a:solidFill>
              </a:rPr>
              <a:t>. 2002;195(1):117-128. doi:10.1016/s1072-7515(02)01223-1 </a:t>
            </a:r>
          </a:p>
          <a:p>
            <a:r>
              <a:rPr lang="en-US" dirty="0">
                <a:solidFill>
                  <a:schemeClr val="accent1">
                    <a:lumMod val="50000"/>
                  </a:schemeClr>
                </a:solidFill>
              </a:rPr>
              <a:t>Deutsch GB, </a:t>
            </a:r>
            <a:r>
              <a:rPr lang="en-US" dirty="0" err="1">
                <a:solidFill>
                  <a:schemeClr val="accent1">
                    <a:lumMod val="50000"/>
                  </a:schemeClr>
                </a:solidFill>
              </a:rPr>
              <a:t>Deneve</a:t>
            </a:r>
            <a:r>
              <a:rPr lang="en-US" dirty="0">
                <a:solidFill>
                  <a:schemeClr val="accent1">
                    <a:lumMod val="50000"/>
                  </a:schemeClr>
                </a:solidFill>
              </a:rPr>
              <a:t> JL, Al-Kasspooles M, Nfonsam VN, Gunderson CC, Secord A, Rodgers P, Hendren S, </a:t>
            </a:r>
            <a:r>
              <a:rPr lang="en-US" dirty="0" err="1">
                <a:solidFill>
                  <a:schemeClr val="accent1">
                    <a:lumMod val="50000"/>
                  </a:schemeClr>
                </a:solidFill>
              </a:rPr>
              <a:t>Silberfein</a:t>
            </a:r>
            <a:r>
              <a:rPr lang="en-US" dirty="0">
                <a:solidFill>
                  <a:schemeClr val="accent1">
                    <a:lumMod val="50000"/>
                  </a:schemeClr>
                </a:solidFill>
              </a:rPr>
              <a:t> EJ, Grant M, Sloan J, Sun V, Arnold KB, Anderson G, Krouse RS. Intellectual Equipoise and Challenges Accruing Patients with Advanced Cancer to a Trial Randomizing to Surgical or Non-Surgical Management (SWOG S1316). Am J Hosp Pall Med 2020 Jan;37(1):12-18. PMID:31122027 PMCID:6868288</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ce 16">
            <a:hlinkClick r:id="" action="ppaction://media"/>
            <a:extLst>
              <a:ext uri="{FF2B5EF4-FFF2-40B4-BE49-F238E27FC236}">
                <a16:creationId xmlns:a16="http://schemas.microsoft.com/office/drawing/2014/main" id="{624D46C9-B73D-4250-8080-222903C7B1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401413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Disclosures</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lstStyle/>
          <a:p>
            <a:r>
              <a:rPr lang="en-US" dirty="0">
                <a:solidFill>
                  <a:schemeClr val="accent1">
                    <a:lumMod val="50000"/>
                  </a:schemeClr>
                </a:solidFill>
              </a:rPr>
              <a:t>None</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2">
            <a:hlinkClick r:id="" action="ppaction://media"/>
            <a:extLst>
              <a:ext uri="{FF2B5EF4-FFF2-40B4-BE49-F238E27FC236}">
                <a16:creationId xmlns:a16="http://schemas.microsoft.com/office/drawing/2014/main" id="{BC6B54A3-E4D3-485A-8834-196A155A8D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100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Burden of MBO</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lstStyle/>
          <a:p>
            <a:r>
              <a:rPr lang="en-US" dirty="0">
                <a:solidFill>
                  <a:schemeClr val="accent1">
                    <a:lumMod val="50000"/>
                  </a:schemeClr>
                </a:solidFill>
              </a:rPr>
              <a:t>Malignant Bowel Obstruction (MBO): bowel obstruction due to cancer</a:t>
            </a:r>
          </a:p>
          <a:p>
            <a:r>
              <a:rPr lang="en-US" dirty="0">
                <a:solidFill>
                  <a:schemeClr val="accent1">
                    <a:lumMod val="50000"/>
                  </a:schemeClr>
                </a:solidFill>
              </a:rPr>
              <a:t>Affects 3%-15% of advanced cancer patients</a:t>
            </a:r>
          </a:p>
          <a:p>
            <a:pPr lvl="1"/>
            <a:r>
              <a:rPr lang="en-US" dirty="0">
                <a:solidFill>
                  <a:schemeClr val="accent1">
                    <a:lumMod val="50000"/>
                  </a:schemeClr>
                </a:solidFill>
              </a:rPr>
              <a:t>Most common in colorectal and ovarian cancers</a:t>
            </a:r>
          </a:p>
          <a:p>
            <a:r>
              <a:rPr lang="en-US" dirty="0">
                <a:solidFill>
                  <a:schemeClr val="accent1">
                    <a:lumMod val="50000"/>
                  </a:schemeClr>
                </a:solidFill>
              </a:rPr>
              <a:t>Painful and distressing condition</a:t>
            </a:r>
          </a:p>
          <a:p>
            <a:r>
              <a:rPr lang="en-US" dirty="0">
                <a:solidFill>
                  <a:schemeClr val="accent1">
                    <a:lumMod val="50000"/>
                  </a:schemeClr>
                </a:solidFill>
              </a:rPr>
              <a:t>3 month median survival after diagnosis</a:t>
            </a:r>
          </a:p>
          <a:p>
            <a:r>
              <a:rPr lang="en-US" dirty="0">
                <a:solidFill>
                  <a:schemeClr val="accent1">
                    <a:lumMod val="50000"/>
                  </a:schemeClr>
                </a:solidFill>
              </a:rPr>
              <a:t>Two very different usual care options</a:t>
            </a:r>
          </a:p>
          <a:p>
            <a:pPr lvl="1"/>
            <a:r>
              <a:rPr lang="en-US" dirty="0">
                <a:solidFill>
                  <a:schemeClr val="accent1">
                    <a:lumMod val="50000"/>
                  </a:schemeClr>
                </a:solidFill>
              </a:rPr>
              <a:t>Surgery to alleviate blockage</a:t>
            </a:r>
          </a:p>
          <a:p>
            <a:pPr lvl="1"/>
            <a:r>
              <a:rPr lang="en-US" dirty="0">
                <a:solidFill>
                  <a:schemeClr val="accent1">
                    <a:lumMod val="50000"/>
                  </a:schemeClr>
                </a:solidFill>
              </a:rPr>
              <a:t>Established non-surgical (medicine-based) palliative care</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3">
            <a:hlinkClick r:id="" action="ppaction://media"/>
            <a:extLst>
              <a:ext uri="{FF2B5EF4-FFF2-40B4-BE49-F238E27FC236}">
                <a16:creationId xmlns:a16="http://schemas.microsoft.com/office/drawing/2014/main" id="{F18B2217-E3AA-4BCD-B23B-3F4027EF9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264748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Improving MBO Care</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normAutofit/>
          </a:bodyPr>
          <a:lstStyle/>
          <a:p>
            <a:pPr>
              <a:spcBef>
                <a:spcPts val="0"/>
              </a:spcBef>
              <a:spcAft>
                <a:spcPts val="1200"/>
              </a:spcAft>
            </a:pPr>
            <a:r>
              <a:rPr lang="en-US" dirty="0">
                <a:solidFill>
                  <a:schemeClr val="accent1">
                    <a:lumMod val="50000"/>
                  </a:schemeClr>
                </a:solidFill>
              </a:rPr>
              <a:t>Sometimes emergency surgery or hospice are only treatment options</a:t>
            </a:r>
          </a:p>
          <a:p>
            <a:pPr>
              <a:spcBef>
                <a:spcPts val="0"/>
              </a:spcBef>
              <a:spcAft>
                <a:spcPts val="1200"/>
              </a:spcAft>
            </a:pPr>
            <a:r>
              <a:rPr lang="en-US" dirty="0">
                <a:solidFill>
                  <a:schemeClr val="accent1">
                    <a:lumMod val="50000"/>
                  </a:schemeClr>
                </a:solidFill>
              </a:rPr>
              <a:t>There are many clinical scenarios when an operation is unlikely to benefit the patient</a:t>
            </a:r>
          </a:p>
          <a:p>
            <a:pPr>
              <a:spcBef>
                <a:spcPts val="0"/>
              </a:spcBef>
              <a:spcAft>
                <a:spcPts val="1200"/>
              </a:spcAft>
            </a:pPr>
            <a:r>
              <a:rPr lang="en-US" dirty="0">
                <a:solidFill>
                  <a:schemeClr val="accent1">
                    <a:lumMod val="50000"/>
                  </a:schemeClr>
                </a:solidFill>
              </a:rPr>
              <a:t>Non-surgical palliative care can help avoid an operation</a:t>
            </a:r>
          </a:p>
          <a:p>
            <a:pPr>
              <a:spcBef>
                <a:spcPts val="0"/>
              </a:spcBef>
              <a:spcAft>
                <a:spcPts val="1200"/>
              </a:spcAft>
            </a:pPr>
            <a:r>
              <a:rPr lang="en-US" dirty="0">
                <a:solidFill>
                  <a:schemeClr val="accent1">
                    <a:lumMod val="50000"/>
                  </a:schemeClr>
                </a:solidFill>
              </a:rPr>
              <a:t>Must also consider patient quality of life and patient goals for care</a:t>
            </a:r>
          </a:p>
          <a:p>
            <a:pPr>
              <a:spcBef>
                <a:spcPts val="0"/>
              </a:spcBef>
              <a:spcAft>
                <a:spcPts val="1200"/>
              </a:spcAft>
            </a:pPr>
            <a:r>
              <a:rPr lang="en-US" b="1" dirty="0">
                <a:solidFill>
                  <a:schemeClr val="accent1">
                    <a:lumMod val="50000"/>
                  </a:schemeClr>
                </a:solidFill>
              </a:rPr>
              <a:t>Can we test which treatment strategy is optimal for MBO patients?</a:t>
            </a:r>
          </a:p>
          <a:p>
            <a:pPr lvl="1">
              <a:spcBef>
                <a:spcPts val="0"/>
              </a:spcBef>
              <a:spcAft>
                <a:spcPts val="1200"/>
              </a:spcAft>
            </a:pPr>
            <a:r>
              <a:rPr lang="en-US" b="1" dirty="0">
                <a:solidFill>
                  <a:schemeClr val="accent1">
                    <a:lumMod val="50000"/>
                  </a:schemeClr>
                </a:solidFill>
              </a:rPr>
              <a:t>Surgery</a:t>
            </a:r>
          </a:p>
          <a:p>
            <a:pPr lvl="1">
              <a:spcBef>
                <a:spcPts val="0"/>
              </a:spcBef>
              <a:spcAft>
                <a:spcPts val="1200"/>
              </a:spcAft>
            </a:pPr>
            <a:r>
              <a:rPr lang="en-US" b="1" dirty="0">
                <a:solidFill>
                  <a:schemeClr val="accent1">
                    <a:lumMod val="50000"/>
                  </a:schemeClr>
                </a:solidFill>
              </a:rPr>
              <a:t>Non-surgical palliative care</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4">
            <a:hlinkClick r:id="" action="ppaction://media"/>
            <a:extLst>
              <a:ext uri="{FF2B5EF4-FFF2-40B4-BE49-F238E27FC236}">
                <a16:creationId xmlns:a16="http://schemas.microsoft.com/office/drawing/2014/main" id="{AB054970-FA10-4EF5-B5F3-4A13A9BB77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192021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Design</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lstStyle/>
          <a:p>
            <a:pPr marL="0" indent="0">
              <a:spcBef>
                <a:spcPts val="0"/>
              </a:spcBef>
              <a:spcAft>
                <a:spcPts val="1200"/>
              </a:spcAft>
              <a:buNone/>
            </a:pPr>
            <a:r>
              <a:rPr lang="en-US" u="sng" dirty="0">
                <a:solidFill>
                  <a:schemeClr val="accent1">
                    <a:lumMod val="50000"/>
                  </a:schemeClr>
                </a:solidFill>
              </a:rPr>
              <a:t>Primary Study Objective</a:t>
            </a:r>
          </a:p>
          <a:p>
            <a:pPr marL="0" indent="0">
              <a:spcBef>
                <a:spcPts val="0"/>
              </a:spcBef>
              <a:spcAft>
                <a:spcPts val="1200"/>
              </a:spcAft>
              <a:buNone/>
            </a:pPr>
            <a:r>
              <a:rPr lang="en-US" dirty="0">
                <a:solidFill>
                  <a:schemeClr val="accent1">
                    <a:lumMod val="50000"/>
                  </a:schemeClr>
                </a:solidFill>
                <a:cs typeface="Arial" panose="020B0604020202020204" pitchFamily="34" charset="0"/>
              </a:rPr>
              <a:t>To assess the quality of life outcome of the number of days alive and outside of the hospital within the first 91 days (13 weeks) after registration, for patients with malignant bowel obstruction who receive surgical intervention as compared to non-surgical intervention</a:t>
            </a:r>
          </a:p>
          <a:p>
            <a:pPr marL="0" indent="0">
              <a:spcBef>
                <a:spcPts val="0"/>
              </a:spcBef>
              <a:spcAft>
                <a:spcPts val="1200"/>
              </a:spcAft>
              <a:buNone/>
            </a:pPr>
            <a:r>
              <a:rPr lang="en-US" u="sng" dirty="0">
                <a:solidFill>
                  <a:schemeClr val="accent1">
                    <a:lumMod val="50000"/>
                  </a:schemeClr>
                </a:solidFill>
              </a:rPr>
              <a:t>Study Design</a:t>
            </a:r>
          </a:p>
          <a:p>
            <a:pPr>
              <a:spcBef>
                <a:spcPts val="0"/>
              </a:spcBef>
              <a:spcAft>
                <a:spcPts val="1200"/>
              </a:spcAft>
            </a:pPr>
            <a:r>
              <a:rPr lang="en-US" dirty="0">
                <a:solidFill>
                  <a:schemeClr val="accent1">
                    <a:lumMod val="50000"/>
                  </a:schemeClr>
                </a:solidFill>
              </a:rPr>
              <a:t>Observational cohort where patients choose treatment</a:t>
            </a:r>
          </a:p>
          <a:p>
            <a:pPr>
              <a:spcBef>
                <a:spcPts val="0"/>
              </a:spcBef>
              <a:spcAft>
                <a:spcPts val="1200"/>
              </a:spcAft>
            </a:pPr>
            <a:r>
              <a:rPr lang="en-US" dirty="0">
                <a:solidFill>
                  <a:schemeClr val="accent1">
                    <a:lumMod val="50000"/>
                  </a:schemeClr>
                </a:solidFill>
              </a:rPr>
              <a:t>Small randomized component</a:t>
            </a:r>
          </a:p>
          <a:p>
            <a:pPr>
              <a:spcBef>
                <a:spcPts val="0"/>
              </a:spcBef>
              <a:spcAft>
                <a:spcPts val="1200"/>
              </a:spcAft>
            </a:pPr>
            <a:r>
              <a:rPr lang="en-US" dirty="0">
                <a:solidFill>
                  <a:schemeClr val="accent1">
                    <a:lumMod val="50000"/>
                  </a:schemeClr>
                </a:solidFill>
              </a:rPr>
              <a:t>Include both groups in the primary analysis </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Slide 5">
            <a:hlinkClick r:id="" action="ppaction://media"/>
            <a:extLst>
              <a:ext uri="{FF2B5EF4-FFF2-40B4-BE49-F238E27FC236}">
                <a16:creationId xmlns:a16="http://schemas.microsoft.com/office/drawing/2014/main" id="{75DE8A25-7AA7-4A1C-99E9-5CFC1F5BF2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372125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Design</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a:grpSpLocks/>
          </p:cNvGrpSpPr>
          <p:nvPr/>
        </p:nvGrpSpPr>
        <p:grpSpPr bwMode="auto">
          <a:xfrm>
            <a:off x="499872" y="1409700"/>
            <a:ext cx="7505701" cy="4276134"/>
            <a:chOff x="800100" y="864484"/>
            <a:chExt cx="7182655" cy="3833941"/>
          </a:xfrm>
        </p:grpSpPr>
        <p:sp>
          <p:nvSpPr>
            <p:cNvPr id="6" name="TextBox 1"/>
            <p:cNvSpPr txBox="1">
              <a:spLocks noChangeArrowheads="1"/>
            </p:cNvSpPr>
            <p:nvPr/>
          </p:nvSpPr>
          <p:spPr bwMode="auto">
            <a:xfrm>
              <a:off x="800100" y="2196727"/>
              <a:ext cx="1561710" cy="1076045"/>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kern="0" dirty="0">
                  <a:solidFill>
                    <a:schemeClr val="accent1">
                      <a:lumMod val="50000"/>
                    </a:schemeClr>
                  </a:solidFill>
                  <a:cs typeface="Arial" charset="0"/>
                </a:rPr>
                <a:t>Meets all </a:t>
              </a:r>
            </a:p>
            <a:p>
              <a:pPr eaLnBrk="1" hangingPunct="1">
                <a:spcBef>
                  <a:spcPct val="0"/>
                </a:spcBef>
                <a:buFontTx/>
                <a:buNone/>
                <a:defRPr/>
              </a:pPr>
              <a:r>
                <a:rPr lang="en-US" altLang="en-US" sz="1800" kern="0" dirty="0">
                  <a:solidFill>
                    <a:schemeClr val="accent1">
                      <a:lumMod val="50000"/>
                    </a:schemeClr>
                  </a:solidFill>
                  <a:cs typeface="Arial" charset="0"/>
                </a:rPr>
                <a:t>eligibility </a:t>
              </a:r>
            </a:p>
            <a:p>
              <a:pPr eaLnBrk="1" hangingPunct="1">
                <a:spcBef>
                  <a:spcPct val="0"/>
                </a:spcBef>
                <a:buFontTx/>
                <a:buNone/>
                <a:defRPr/>
              </a:pPr>
              <a:r>
                <a:rPr lang="en-US" altLang="en-US" sz="1800" kern="0" dirty="0">
                  <a:solidFill>
                    <a:schemeClr val="accent1">
                      <a:lumMod val="50000"/>
                    </a:schemeClr>
                  </a:solidFill>
                  <a:cs typeface="Arial" charset="0"/>
                </a:rPr>
                <a:t>requirements N=220</a:t>
              </a:r>
            </a:p>
          </p:txBody>
        </p:sp>
        <p:sp>
          <p:nvSpPr>
            <p:cNvPr id="7" name="TextBox 2"/>
            <p:cNvSpPr txBox="1">
              <a:spLocks noChangeArrowheads="1"/>
            </p:cNvSpPr>
            <p:nvPr/>
          </p:nvSpPr>
          <p:spPr bwMode="auto">
            <a:xfrm>
              <a:off x="2948214" y="1448051"/>
              <a:ext cx="1639189" cy="826961"/>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kern="0" dirty="0">
                  <a:solidFill>
                    <a:schemeClr val="accent1">
                      <a:lumMod val="50000"/>
                    </a:schemeClr>
                  </a:solidFill>
                  <a:cs typeface="Arial" charset="0"/>
                </a:rPr>
                <a:t>Consents to randomization </a:t>
              </a:r>
            </a:p>
            <a:p>
              <a:pPr eaLnBrk="1" hangingPunct="1">
                <a:spcBef>
                  <a:spcPct val="0"/>
                </a:spcBef>
                <a:buFontTx/>
                <a:buNone/>
                <a:defRPr/>
              </a:pPr>
              <a:r>
                <a:rPr lang="en-US" altLang="en-US" sz="1800" kern="0" dirty="0">
                  <a:solidFill>
                    <a:schemeClr val="accent1">
                      <a:lumMod val="50000"/>
                    </a:schemeClr>
                  </a:solidFill>
                  <a:cs typeface="Arial" charset="0"/>
                </a:rPr>
                <a:t>N=55</a:t>
              </a:r>
            </a:p>
          </p:txBody>
        </p:sp>
        <p:sp>
          <p:nvSpPr>
            <p:cNvPr id="8" name="TextBox 3"/>
            <p:cNvSpPr txBox="1">
              <a:spLocks noChangeArrowheads="1"/>
            </p:cNvSpPr>
            <p:nvPr/>
          </p:nvSpPr>
          <p:spPr bwMode="auto">
            <a:xfrm>
              <a:off x="2951250" y="3289852"/>
              <a:ext cx="2333450" cy="1076204"/>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kern="0" dirty="0">
                  <a:solidFill>
                    <a:schemeClr val="accent1">
                      <a:lumMod val="50000"/>
                    </a:schemeClr>
                  </a:solidFill>
                  <a:cs typeface="Arial" charset="0"/>
                </a:rPr>
                <a:t>Consents to non-randomized treatment (patient choice)</a:t>
              </a:r>
            </a:p>
            <a:p>
              <a:pPr eaLnBrk="1" hangingPunct="1">
                <a:spcBef>
                  <a:spcPct val="0"/>
                </a:spcBef>
                <a:buFontTx/>
                <a:buNone/>
                <a:defRPr/>
              </a:pPr>
              <a:r>
                <a:rPr lang="en-US" altLang="en-US" sz="1800" kern="0" dirty="0">
                  <a:solidFill>
                    <a:schemeClr val="accent1">
                      <a:lumMod val="50000"/>
                    </a:schemeClr>
                  </a:solidFill>
                  <a:cs typeface="Arial" charset="0"/>
                </a:rPr>
                <a:t>N=165</a:t>
              </a:r>
            </a:p>
          </p:txBody>
        </p:sp>
        <p:sp>
          <p:nvSpPr>
            <p:cNvPr id="9" name="TextBox 4"/>
            <p:cNvSpPr txBox="1">
              <a:spLocks noChangeArrowheads="1"/>
            </p:cNvSpPr>
            <p:nvPr/>
          </p:nvSpPr>
          <p:spPr bwMode="auto">
            <a:xfrm>
              <a:off x="5868063" y="864484"/>
              <a:ext cx="2114691" cy="33114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kern="0" dirty="0">
                  <a:solidFill>
                    <a:schemeClr val="accent1">
                      <a:lumMod val="50000"/>
                    </a:schemeClr>
                  </a:solidFill>
                  <a:cs typeface="Arial" charset="0"/>
                </a:rPr>
                <a:t>Surgery (50%)</a:t>
              </a:r>
            </a:p>
          </p:txBody>
        </p:sp>
        <p:sp>
          <p:nvSpPr>
            <p:cNvPr id="10" name="TextBox 5"/>
            <p:cNvSpPr txBox="1">
              <a:spLocks noChangeArrowheads="1"/>
            </p:cNvSpPr>
            <p:nvPr/>
          </p:nvSpPr>
          <p:spPr bwMode="auto">
            <a:xfrm>
              <a:off x="5880216" y="1904943"/>
              <a:ext cx="2102538" cy="579494"/>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kern="0" dirty="0">
                  <a:solidFill>
                    <a:schemeClr val="accent1">
                      <a:lumMod val="50000"/>
                    </a:schemeClr>
                  </a:solidFill>
                  <a:cs typeface="Arial" charset="0"/>
                </a:rPr>
                <a:t>Non-surgical management (50%)</a:t>
              </a:r>
            </a:p>
          </p:txBody>
        </p:sp>
        <p:sp>
          <p:nvSpPr>
            <p:cNvPr id="11" name="TextBox 6"/>
            <p:cNvSpPr txBox="1">
              <a:spLocks noChangeArrowheads="1"/>
            </p:cNvSpPr>
            <p:nvPr/>
          </p:nvSpPr>
          <p:spPr bwMode="auto">
            <a:xfrm>
              <a:off x="5868063" y="3016569"/>
              <a:ext cx="2114691" cy="33114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kern="0" dirty="0">
                  <a:solidFill>
                    <a:schemeClr val="accent1">
                      <a:lumMod val="50000"/>
                    </a:schemeClr>
                  </a:solidFill>
                  <a:cs typeface="Arial" charset="0"/>
                </a:rPr>
                <a:t>Surgery N=65</a:t>
              </a:r>
            </a:p>
          </p:txBody>
        </p:sp>
        <p:sp>
          <p:nvSpPr>
            <p:cNvPr id="12" name="TextBox 7"/>
            <p:cNvSpPr txBox="1">
              <a:spLocks noChangeArrowheads="1"/>
            </p:cNvSpPr>
            <p:nvPr/>
          </p:nvSpPr>
          <p:spPr bwMode="auto">
            <a:xfrm>
              <a:off x="5880218" y="3870576"/>
              <a:ext cx="2102537" cy="827849"/>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kern="0" dirty="0">
                  <a:solidFill>
                    <a:schemeClr val="accent1">
                      <a:lumMod val="50000"/>
                    </a:schemeClr>
                  </a:solidFill>
                  <a:cs typeface="Arial" charset="0"/>
                </a:rPr>
                <a:t>Non-surgical management </a:t>
              </a:r>
            </a:p>
            <a:p>
              <a:pPr eaLnBrk="1" hangingPunct="1">
                <a:spcBef>
                  <a:spcPct val="0"/>
                </a:spcBef>
                <a:buFontTx/>
                <a:buNone/>
                <a:defRPr/>
              </a:pPr>
              <a:r>
                <a:rPr lang="en-US" altLang="en-US" sz="1800" kern="0" dirty="0">
                  <a:solidFill>
                    <a:schemeClr val="accent1">
                      <a:lumMod val="50000"/>
                    </a:schemeClr>
                  </a:solidFill>
                  <a:cs typeface="Arial" charset="0"/>
                </a:rPr>
                <a:t>N=100</a:t>
              </a:r>
            </a:p>
          </p:txBody>
        </p:sp>
        <p:cxnSp>
          <p:nvCxnSpPr>
            <p:cNvPr id="13" name="Straight Arrow Connector 10"/>
            <p:cNvCxnSpPr>
              <a:cxnSpLocks noChangeShapeType="1"/>
              <a:stCxn id="6" idx="3"/>
              <a:endCxn id="7" idx="1"/>
            </p:cNvCxnSpPr>
            <p:nvPr/>
          </p:nvCxnSpPr>
          <p:spPr bwMode="auto">
            <a:xfrm flipV="1">
              <a:off x="2361810" y="1861531"/>
              <a:ext cx="586404" cy="873219"/>
            </a:xfrm>
            <a:prstGeom prst="straightConnector1">
              <a:avLst/>
            </a:prstGeom>
            <a:noFill/>
            <a:ln w="28575" algn="ctr">
              <a:solidFill>
                <a:schemeClr val="accent1">
                  <a:lumMod val="50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14" name="Straight Arrow Connector 11"/>
            <p:cNvCxnSpPr>
              <a:cxnSpLocks noChangeShapeType="1"/>
              <a:stCxn id="7" idx="3"/>
              <a:endCxn id="9" idx="1"/>
            </p:cNvCxnSpPr>
            <p:nvPr/>
          </p:nvCxnSpPr>
          <p:spPr bwMode="auto">
            <a:xfrm flipV="1">
              <a:off x="4587403" y="1030054"/>
              <a:ext cx="1280660" cy="831478"/>
            </a:xfrm>
            <a:prstGeom prst="straightConnector1">
              <a:avLst/>
            </a:prstGeom>
            <a:noFill/>
            <a:ln w="28575" algn="ctr">
              <a:solidFill>
                <a:schemeClr val="accent1">
                  <a:lumMod val="50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15" name="Straight Arrow Connector 12"/>
            <p:cNvCxnSpPr>
              <a:cxnSpLocks noChangeShapeType="1"/>
              <a:stCxn id="7" idx="3"/>
              <a:endCxn id="10" idx="1"/>
            </p:cNvCxnSpPr>
            <p:nvPr/>
          </p:nvCxnSpPr>
          <p:spPr bwMode="auto">
            <a:xfrm>
              <a:off x="4587403" y="1861532"/>
              <a:ext cx="1292814" cy="333159"/>
            </a:xfrm>
            <a:prstGeom prst="straightConnector1">
              <a:avLst/>
            </a:prstGeom>
            <a:noFill/>
            <a:ln w="28575" algn="ctr">
              <a:solidFill>
                <a:schemeClr val="accent1">
                  <a:lumMod val="50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16" name="Straight Arrow Connector 13"/>
            <p:cNvCxnSpPr>
              <a:cxnSpLocks noChangeShapeType="1"/>
              <a:stCxn id="6" idx="3"/>
              <a:endCxn id="8" idx="1"/>
            </p:cNvCxnSpPr>
            <p:nvPr/>
          </p:nvCxnSpPr>
          <p:spPr bwMode="auto">
            <a:xfrm>
              <a:off x="2361810" y="2734749"/>
              <a:ext cx="589440" cy="1093205"/>
            </a:xfrm>
            <a:prstGeom prst="straightConnector1">
              <a:avLst/>
            </a:prstGeom>
            <a:noFill/>
            <a:ln w="28575" algn="ctr">
              <a:solidFill>
                <a:schemeClr val="accent1">
                  <a:lumMod val="50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17" name="Straight Arrow Connector 14"/>
            <p:cNvCxnSpPr>
              <a:cxnSpLocks noChangeShapeType="1"/>
              <a:stCxn id="8" idx="3"/>
              <a:endCxn id="11" idx="1"/>
            </p:cNvCxnSpPr>
            <p:nvPr/>
          </p:nvCxnSpPr>
          <p:spPr bwMode="auto">
            <a:xfrm flipV="1">
              <a:off x="5284700" y="3182139"/>
              <a:ext cx="583363" cy="645815"/>
            </a:xfrm>
            <a:prstGeom prst="straightConnector1">
              <a:avLst/>
            </a:prstGeom>
            <a:noFill/>
            <a:ln w="28575" algn="ctr">
              <a:solidFill>
                <a:schemeClr val="accent1">
                  <a:lumMod val="50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18" name="Straight Arrow Connector 15"/>
            <p:cNvCxnSpPr>
              <a:cxnSpLocks noChangeShapeType="1"/>
              <a:stCxn id="8" idx="3"/>
              <a:endCxn id="12" idx="1"/>
            </p:cNvCxnSpPr>
            <p:nvPr/>
          </p:nvCxnSpPr>
          <p:spPr bwMode="auto">
            <a:xfrm>
              <a:off x="5284700" y="3827954"/>
              <a:ext cx="595518" cy="456547"/>
            </a:xfrm>
            <a:prstGeom prst="straightConnector1">
              <a:avLst/>
            </a:prstGeom>
            <a:noFill/>
            <a:ln w="28575" algn="ctr">
              <a:solidFill>
                <a:schemeClr val="accent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19" name="TextBox 18"/>
          <p:cNvSpPr txBox="1"/>
          <p:nvPr/>
        </p:nvSpPr>
        <p:spPr>
          <a:xfrm>
            <a:off x="8139685" y="1533863"/>
            <a:ext cx="3741927" cy="4056495"/>
          </a:xfrm>
          <a:prstGeom prst="rect">
            <a:avLst/>
          </a:prstGeom>
          <a:noFill/>
        </p:spPr>
        <p:txBody>
          <a:bodyPr wrap="square" rtlCol="0">
            <a:spAutoFit/>
          </a:bodyPr>
          <a:lstStyle/>
          <a:p>
            <a:pPr>
              <a:lnSpc>
                <a:spcPct val="90000"/>
              </a:lnSpc>
              <a:spcAft>
                <a:spcPts val="1200"/>
              </a:spcAft>
            </a:pPr>
            <a:r>
              <a:rPr lang="en-US" altLang="en-US" sz="2400" dirty="0">
                <a:solidFill>
                  <a:schemeClr val="accent1">
                    <a:lumMod val="50000"/>
                  </a:schemeClr>
                </a:solidFill>
                <a:latin typeface="Arial" panose="020B0604020202020204" pitchFamily="34" charset="0"/>
                <a:cs typeface="Arial" panose="020B0604020202020204" pitchFamily="34" charset="0"/>
              </a:rPr>
              <a:t>Inference will be based on assigned treatment:</a:t>
            </a:r>
          </a:p>
          <a:p>
            <a:pPr marL="342900" indent="-342900">
              <a:lnSpc>
                <a:spcPct val="90000"/>
              </a:lnSpc>
              <a:spcAft>
                <a:spcPts val="1200"/>
              </a:spcAft>
              <a:buFont typeface="Arial" panose="020B0604020202020204" pitchFamily="34" charset="0"/>
              <a:buChar char="•"/>
            </a:pPr>
            <a:r>
              <a:rPr lang="en-US" altLang="en-US" sz="2400" dirty="0">
                <a:solidFill>
                  <a:schemeClr val="accent1">
                    <a:lumMod val="50000"/>
                  </a:schemeClr>
                </a:solidFill>
                <a:latin typeface="Arial" panose="020B0604020202020204" pitchFamily="34" charset="0"/>
                <a:cs typeface="Arial" panose="020B0604020202020204" pitchFamily="34" charset="0"/>
              </a:rPr>
              <a:t>Randomized component will use randomized treatment (intent to treat)</a:t>
            </a:r>
          </a:p>
          <a:p>
            <a:pPr marL="342900" indent="-342900">
              <a:lnSpc>
                <a:spcPct val="90000"/>
              </a:lnSpc>
              <a:spcAft>
                <a:spcPts val="1200"/>
              </a:spcAft>
              <a:buFont typeface="Arial" panose="020B0604020202020204" pitchFamily="34" charset="0"/>
              <a:buChar char="•"/>
            </a:pPr>
            <a:r>
              <a:rPr lang="en-US" altLang="en-US" sz="2400" dirty="0">
                <a:solidFill>
                  <a:schemeClr val="accent1">
                    <a:lumMod val="50000"/>
                  </a:schemeClr>
                </a:solidFill>
                <a:latin typeface="Arial" panose="020B0604020202020204" pitchFamily="34" charset="0"/>
                <a:cs typeface="Arial" panose="020B0604020202020204" pitchFamily="34" charset="0"/>
              </a:rPr>
              <a:t>Non-randomized component will use initially chosen treatment (pseudo-intent to treat)</a:t>
            </a:r>
            <a:endParaRPr lang="en-US" sz="2400" dirty="0">
              <a:solidFill>
                <a:schemeClr val="accent1">
                  <a:lumMod val="50000"/>
                </a:schemeClr>
              </a:solidFill>
            </a:endParaRPr>
          </a:p>
        </p:txBody>
      </p:sp>
      <p:pic>
        <p:nvPicPr>
          <p:cNvPr id="3" name="Slide 6">
            <a:hlinkClick r:id="" action="ppaction://media"/>
            <a:extLst>
              <a:ext uri="{FF2B5EF4-FFF2-40B4-BE49-F238E27FC236}">
                <a16:creationId xmlns:a16="http://schemas.microsoft.com/office/drawing/2014/main" id="{52DF4A5C-A9CC-4F33-B058-BAF8C69DC5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214213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Accrual Challenges</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a:xfrm>
            <a:off x="812800" y="1825625"/>
            <a:ext cx="10541000" cy="4351338"/>
          </a:xfrm>
        </p:spPr>
        <p:txBody>
          <a:bodyPr>
            <a:normAutofit/>
          </a:bodyPr>
          <a:lstStyle/>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Some sites slow to receive IRB approval or decided not to join trial</a:t>
            </a:r>
          </a:p>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Obstructions caused by non-GI, non-ovarian tumors (lung, breast, lymphoma)</a:t>
            </a:r>
          </a:p>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Difficulty obtaining somatostatin-analogue</a:t>
            </a:r>
          </a:p>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Patients present after hours or on weekends, not during regularly scheduled clinic visits</a:t>
            </a:r>
          </a:p>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Clinician buy-in</a:t>
            </a:r>
          </a:p>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Long-standing notions regarding end-of-life cancer treatment</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Slide 7">
            <a:hlinkClick r:id="" action="ppaction://media"/>
            <a:extLst>
              <a:ext uri="{FF2B5EF4-FFF2-40B4-BE49-F238E27FC236}">
                <a16:creationId xmlns:a16="http://schemas.microsoft.com/office/drawing/2014/main" id="{36BD21CF-B9D7-42DB-BD98-859B7720C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309176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Accrual Solutions</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noAutofit/>
          </a:bodyPr>
          <a:lstStyle/>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Added sites beyond the original six</a:t>
            </a:r>
          </a:p>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All GI/alimentary tract and ovarian cancers included</a:t>
            </a:r>
          </a:p>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Changed somatostatin-analogue to recommended, not required</a:t>
            </a:r>
          </a:p>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Allowed for eligible non-randomized patients presenting after hours/weekends to be registered by phone</a:t>
            </a:r>
            <a:endParaRPr lang="en-US" dirty="0">
              <a:solidFill>
                <a:srgbClr val="FF0000"/>
              </a:solidFill>
              <a:cs typeface="Arial" panose="020B0604020202020204" pitchFamily="34" charset="0"/>
            </a:endParaRPr>
          </a:p>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Ongoing provider education on the potential benefits of surgical palliative care</a:t>
            </a:r>
          </a:p>
          <a:p>
            <a:pPr marL="514350" indent="-514350">
              <a:spcBef>
                <a:spcPts val="0"/>
              </a:spcBef>
              <a:spcAft>
                <a:spcPts val="1200"/>
              </a:spcAft>
              <a:buClr>
                <a:schemeClr val="accent1">
                  <a:lumMod val="50000"/>
                </a:schemeClr>
              </a:buClr>
              <a:buFont typeface="+mj-lt"/>
              <a:buAutoNum type="arabicPeriod"/>
              <a:defRPr/>
            </a:pPr>
            <a:r>
              <a:rPr lang="en-US" dirty="0">
                <a:solidFill>
                  <a:schemeClr val="accent1">
                    <a:lumMod val="50000"/>
                  </a:schemeClr>
                </a:solidFill>
                <a:cs typeface="Arial" panose="020B0604020202020204" pitchFamily="34" charset="0"/>
              </a:rPr>
              <a:t>Engaging medical oncologists, primary care providers and palliative care physicians in true multidisciplinary conversations</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8">
            <a:hlinkClick r:id="" action="ppaction://media"/>
            <a:extLst>
              <a:ext uri="{FF2B5EF4-FFF2-40B4-BE49-F238E27FC236}">
                <a16:creationId xmlns:a16="http://schemas.microsoft.com/office/drawing/2014/main" id="{2891BD97-CDFE-4629-BB08-25DB98DEB4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1346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672-2CA8-438B-A1E8-FD3DC65FA82B}"/>
              </a:ext>
            </a:extLst>
          </p:cNvPr>
          <p:cNvSpPr>
            <a:spLocks noGrp="1"/>
          </p:cNvSpPr>
          <p:nvPr>
            <p:ph type="title"/>
          </p:nvPr>
        </p:nvSpPr>
        <p:spPr/>
        <p:txBody>
          <a:bodyPr/>
          <a:lstStyle/>
          <a:p>
            <a:r>
              <a:rPr lang="en-US" dirty="0">
                <a:solidFill>
                  <a:schemeClr val="accent1">
                    <a:lumMod val="50000"/>
                  </a:schemeClr>
                </a:solidFill>
              </a:rPr>
              <a:t>S1316 Randomization Challenges</a:t>
            </a:r>
          </a:p>
        </p:txBody>
      </p:sp>
      <p:sp>
        <p:nvSpPr>
          <p:cNvPr id="3" name="Content Placeholder 2">
            <a:extLst>
              <a:ext uri="{FF2B5EF4-FFF2-40B4-BE49-F238E27FC236}">
                <a16:creationId xmlns:a16="http://schemas.microsoft.com/office/drawing/2014/main" id="{AD081E9C-A637-4F3B-9640-13671CA3294B}"/>
              </a:ext>
            </a:extLst>
          </p:cNvPr>
          <p:cNvSpPr>
            <a:spLocks noGrp="1"/>
          </p:cNvSpPr>
          <p:nvPr>
            <p:ph idx="1"/>
          </p:nvPr>
        </p:nvSpPr>
        <p:spPr/>
        <p:txBody>
          <a:bodyPr>
            <a:noAutofit/>
          </a:bodyPr>
          <a:lstStyle/>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Provider bias: slow buy-in from surgeons and oncologists</a:t>
            </a:r>
          </a:p>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Patient bias: clear preference for operative or non-operative intervention</a:t>
            </a:r>
          </a:p>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Delay in surgical consults</a:t>
            </a:r>
          </a:p>
          <a:p>
            <a:pPr lvl="1">
              <a:spcBef>
                <a:spcPct val="0"/>
              </a:spcBef>
              <a:spcAft>
                <a:spcPts val="1200"/>
              </a:spcAft>
            </a:pPr>
            <a:r>
              <a:rPr lang="en-US" altLang="en-US" sz="2800" dirty="0">
                <a:solidFill>
                  <a:schemeClr val="accent1">
                    <a:lumMod val="50000"/>
                  </a:schemeClr>
                </a:solidFill>
                <a:cs typeface="Arial" panose="020B0604020202020204" pitchFamily="34" charset="0"/>
              </a:rPr>
              <a:t>Patients admitted to services without Surgical Oncology evaluation</a:t>
            </a:r>
          </a:p>
          <a:p>
            <a:pPr lvl="1">
              <a:spcBef>
                <a:spcPct val="0"/>
              </a:spcBef>
              <a:spcAft>
                <a:spcPts val="1200"/>
              </a:spcAft>
            </a:pPr>
            <a:r>
              <a:rPr lang="en-US" altLang="en-US" sz="2800" dirty="0">
                <a:solidFill>
                  <a:schemeClr val="accent1">
                    <a:lumMod val="50000"/>
                  </a:schemeClr>
                </a:solidFill>
                <a:cs typeface="Arial" panose="020B0604020202020204" pitchFamily="34" charset="0"/>
              </a:rPr>
              <a:t>Delay in deciding appropriate for study</a:t>
            </a:r>
          </a:p>
          <a:p>
            <a:pPr marL="514350" indent="-514350">
              <a:spcBef>
                <a:spcPct val="0"/>
              </a:spcBef>
              <a:spcAft>
                <a:spcPts val="1200"/>
              </a:spcAft>
              <a:buFont typeface="+mj-lt"/>
              <a:buAutoNum type="arabicPeriod"/>
            </a:pPr>
            <a:r>
              <a:rPr lang="en-US" altLang="en-US" dirty="0">
                <a:solidFill>
                  <a:schemeClr val="accent1">
                    <a:lumMod val="50000"/>
                  </a:schemeClr>
                </a:solidFill>
                <a:cs typeface="Arial" panose="020B0604020202020204" pitchFamily="34" charset="0"/>
              </a:rPr>
              <a:t>Regulatory hurdles for including Latin American sites</a:t>
            </a:r>
          </a:p>
          <a:p>
            <a:pPr marL="0" indent="0">
              <a:spcBef>
                <a:spcPct val="0"/>
              </a:spcBef>
              <a:spcAft>
                <a:spcPts val="1200"/>
              </a:spcAft>
              <a:buNone/>
            </a:pPr>
            <a:endParaRPr lang="en-US" altLang="en-US" dirty="0">
              <a:solidFill>
                <a:schemeClr val="accent1">
                  <a:lumMod val="50000"/>
                </a:schemeClr>
              </a:solidFill>
              <a:cs typeface="Arial" panose="020B0604020202020204" pitchFamily="34" charset="0"/>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138" y="6270625"/>
            <a:ext cx="1838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9">
            <a:hlinkClick r:id="" action="ppaction://media"/>
            <a:extLst>
              <a:ext uri="{FF2B5EF4-FFF2-40B4-BE49-F238E27FC236}">
                <a16:creationId xmlns:a16="http://schemas.microsoft.com/office/drawing/2014/main" id="{B3262BD9-AAE9-4512-984F-94D379999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4375"/>
            <a:ext cx="347663" cy="347663"/>
          </a:xfrm>
          <a:prstGeom prst="rect">
            <a:avLst/>
          </a:prstGeom>
        </p:spPr>
      </p:pic>
    </p:spTree>
    <p:extLst>
      <p:ext uri="{BB962C8B-B14F-4D97-AF65-F5344CB8AC3E}">
        <p14:creationId xmlns:p14="http://schemas.microsoft.com/office/powerpoint/2010/main" val="143546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OG Template 16 x 9" id="{46CDEE7E-D942-374F-9F36-46893A2E8B1D}" vid="{2CC77ED1-4C87-7B46-B1AA-8CA275D2D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SWOG Template 16 x 9</Template>
  <TotalTime>842</TotalTime>
  <Words>2449</Words>
  <Application>Microsoft Office PowerPoint</Application>
  <PresentationFormat>Widescreen</PresentationFormat>
  <Paragraphs>217</Paragraphs>
  <Slides>17</Slides>
  <Notes>17</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Successful Implementation  of a Novel Trial Design  in a Palliative Care Population</vt:lpstr>
      <vt:lpstr>Disclosures</vt:lpstr>
      <vt:lpstr>Burden of MBO</vt:lpstr>
      <vt:lpstr>Improving MBO Care</vt:lpstr>
      <vt:lpstr>S1316 Design</vt:lpstr>
      <vt:lpstr>S1316 Design</vt:lpstr>
      <vt:lpstr>S1316 Accrual Challenges</vt:lpstr>
      <vt:lpstr>S1316 Accrual Solutions</vt:lpstr>
      <vt:lpstr>S1316 Randomization Challenges</vt:lpstr>
      <vt:lpstr>S1316 Randomization Solutions</vt:lpstr>
      <vt:lpstr>S1316 Data Collection Challenges </vt:lpstr>
      <vt:lpstr>S1316 Data Collection Solutions</vt:lpstr>
      <vt:lpstr>S1316 Lessons Learned</vt:lpstr>
      <vt:lpstr>S1316 Lessons Learned</vt:lpstr>
      <vt:lpstr>Questions?</vt:lpstr>
      <vt:lpstr>Acknowledgements</vt:lpstr>
      <vt:lpstr>References</vt:lpstr>
    </vt:vector>
  </TitlesOfParts>
  <Company>OHSU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Lawton</dc:creator>
  <cp:lastModifiedBy>Angie Stark</cp:lastModifiedBy>
  <cp:revision>101</cp:revision>
  <cp:lastPrinted>2020-07-27T17:52:59Z</cp:lastPrinted>
  <dcterms:created xsi:type="dcterms:W3CDTF">2018-11-12T19:33:34Z</dcterms:created>
  <dcterms:modified xsi:type="dcterms:W3CDTF">2020-08-02T21:42:08Z</dcterms:modified>
</cp:coreProperties>
</file>